
<file path=[Content_Types].xml><?xml version="1.0" encoding="utf-8"?>
<Types xmlns="http://schemas.openxmlformats.org/package/2006/content-types">
  <Default Extension="xml" ContentType="application/xml"/>
  <Default Extension="wmf" ContentType="image/x-wmf"/>
  <Default Extension="jpeg" ContentType="image/jpeg"/>
  <Default Extension="rels" ContentType="application/vnd.openxmlformats-package.relationships+xml"/>
  <Default Extension="emf" ContentType="image/x-emf"/>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4"/>
  </p:notesMasterIdLst>
  <p:sldIdLst>
    <p:sldId id="256" r:id="rId2"/>
    <p:sldId id="405" r:id="rId3"/>
    <p:sldId id="431" r:id="rId4"/>
    <p:sldId id="311" r:id="rId5"/>
    <p:sldId id="313" r:id="rId6"/>
    <p:sldId id="343" r:id="rId7"/>
    <p:sldId id="409" r:id="rId8"/>
    <p:sldId id="407" r:id="rId9"/>
    <p:sldId id="394" r:id="rId10"/>
    <p:sldId id="413" r:id="rId11"/>
    <p:sldId id="414" r:id="rId12"/>
    <p:sldId id="416" r:id="rId13"/>
    <p:sldId id="417" r:id="rId14"/>
    <p:sldId id="418" r:id="rId15"/>
    <p:sldId id="422" r:id="rId16"/>
    <p:sldId id="423" r:id="rId17"/>
    <p:sldId id="424" r:id="rId18"/>
    <p:sldId id="426" r:id="rId19"/>
    <p:sldId id="427" r:id="rId20"/>
    <p:sldId id="430" r:id="rId21"/>
    <p:sldId id="429" r:id="rId22"/>
    <p:sldId id="432" r:id="rId23"/>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ヒラギノ角ゴ Pro W3" charset="0"/>
        <a:cs typeface="ヒラギノ角ゴ Pro W3" charset="0"/>
      </a:defRPr>
    </a:lvl1pPr>
    <a:lvl2pPr marL="457200" algn="l" rtl="0" eaLnBrk="0" fontAlgn="base" hangingPunct="0">
      <a:spcBef>
        <a:spcPct val="0"/>
      </a:spcBef>
      <a:spcAft>
        <a:spcPct val="0"/>
      </a:spcAft>
      <a:defRPr sz="2400" kern="1200">
        <a:solidFill>
          <a:schemeClr val="tx1"/>
        </a:solidFill>
        <a:latin typeface="Times" charset="0"/>
        <a:ea typeface="ヒラギノ角ゴ Pro W3" charset="0"/>
        <a:cs typeface="ヒラギノ角ゴ Pro W3" charset="0"/>
      </a:defRPr>
    </a:lvl2pPr>
    <a:lvl3pPr marL="914400" algn="l" rtl="0" eaLnBrk="0" fontAlgn="base" hangingPunct="0">
      <a:spcBef>
        <a:spcPct val="0"/>
      </a:spcBef>
      <a:spcAft>
        <a:spcPct val="0"/>
      </a:spcAft>
      <a:defRPr sz="2400" kern="1200">
        <a:solidFill>
          <a:schemeClr val="tx1"/>
        </a:solidFill>
        <a:latin typeface="Times" charset="0"/>
        <a:ea typeface="ヒラギノ角ゴ Pro W3" charset="0"/>
        <a:cs typeface="ヒラギノ角ゴ Pro W3" charset="0"/>
      </a:defRPr>
    </a:lvl3pPr>
    <a:lvl4pPr marL="1371600" algn="l" rtl="0" eaLnBrk="0" fontAlgn="base" hangingPunct="0">
      <a:spcBef>
        <a:spcPct val="0"/>
      </a:spcBef>
      <a:spcAft>
        <a:spcPct val="0"/>
      </a:spcAft>
      <a:defRPr sz="2400" kern="1200">
        <a:solidFill>
          <a:schemeClr val="tx1"/>
        </a:solidFill>
        <a:latin typeface="Times" charset="0"/>
        <a:ea typeface="ヒラギノ角ゴ Pro W3" charset="0"/>
        <a:cs typeface="ヒラギノ角ゴ Pro W3" charset="0"/>
      </a:defRPr>
    </a:lvl4pPr>
    <a:lvl5pPr marL="1828800" algn="l" rtl="0" eaLnBrk="0" fontAlgn="base" hangingPunct="0">
      <a:spcBef>
        <a:spcPct val="0"/>
      </a:spcBef>
      <a:spcAft>
        <a:spcPct val="0"/>
      </a:spcAft>
      <a:defRPr sz="2400" kern="1200">
        <a:solidFill>
          <a:schemeClr val="tx1"/>
        </a:solidFill>
        <a:latin typeface="Times"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Times"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Times"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Times"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Times" charset="0"/>
        <a:ea typeface="ヒラギノ角ゴ Pro W3" charset="0"/>
        <a:cs typeface="ヒラギノ角ゴ Pro W3"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E310"/>
    <a:srgbClr val="F5FF2E"/>
    <a:srgbClr val="7A0D84"/>
    <a:srgbClr val="D835E5"/>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85" autoAdjust="0"/>
    <p:restoredTop sz="88029" autoAdjust="0"/>
  </p:normalViewPr>
  <p:slideViewPr>
    <p:cSldViewPr>
      <p:cViewPr varScale="1">
        <p:scale>
          <a:sx n="80" d="100"/>
          <a:sy n="80" d="100"/>
        </p:scale>
        <p:origin x="-872" y="-9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wmf"/><Relationship Id="rId2"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png"/></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2.wmf"/><Relationship Id="rId4" Type="http://schemas.openxmlformats.org/officeDocument/2006/relationships/image" Target="../media/image43.wmf"/><Relationship Id="rId1" Type="http://schemas.openxmlformats.org/officeDocument/2006/relationships/image" Target="../media/image40.wmf"/><Relationship Id="rId2" Type="http://schemas.openxmlformats.org/officeDocument/2006/relationships/image" Target="../media/image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460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60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460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DE4DD3A-67EB-7244-AA4D-6DFFBBB02BE3}" type="slidenum">
              <a:rPr lang="en-US"/>
              <a:pPr/>
              <a:t>‹#›</a:t>
            </a:fld>
            <a:endParaRPr lang="en-US"/>
          </a:p>
        </p:txBody>
      </p:sp>
    </p:spTree>
    <p:extLst>
      <p:ext uri="{BB962C8B-B14F-4D97-AF65-F5344CB8AC3E}">
        <p14:creationId xmlns:p14="http://schemas.microsoft.com/office/powerpoint/2010/main" val="40660826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ヒラギノ角ゴ Pro W3" charset="-128"/>
        <a:cs typeface="ヒラギノ角ゴ Pro W3" charset="-128"/>
      </a:defRPr>
    </a:lvl1pPr>
    <a:lvl2pPr marL="457200" algn="l" rtl="0" eaLnBrk="0" fontAlgn="base" hangingPunct="0">
      <a:spcBef>
        <a:spcPct val="30000"/>
      </a:spcBef>
      <a:spcAft>
        <a:spcPct val="0"/>
      </a:spcAft>
      <a:defRPr sz="1200" kern="1200">
        <a:solidFill>
          <a:schemeClr val="tx1"/>
        </a:solidFill>
        <a:latin typeface="Times" charset="0"/>
        <a:ea typeface="ヒラギノ角ゴ Pro W3" charset="-128"/>
        <a:cs typeface="ヒラギノ角ゴ Pro W3" charset="0"/>
      </a:defRPr>
    </a:lvl2pPr>
    <a:lvl3pPr marL="914400" algn="l" rtl="0" eaLnBrk="0" fontAlgn="base" hangingPunct="0">
      <a:spcBef>
        <a:spcPct val="30000"/>
      </a:spcBef>
      <a:spcAft>
        <a:spcPct val="0"/>
      </a:spcAft>
      <a:defRPr sz="1200" kern="1200">
        <a:solidFill>
          <a:schemeClr val="tx1"/>
        </a:solidFill>
        <a:latin typeface="Times" charset="0"/>
        <a:ea typeface="ヒラギノ角ゴ Pro W3" charset="-128"/>
        <a:cs typeface="ヒラギノ角ゴ Pro W3" charset="0"/>
      </a:defRPr>
    </a:lvl3pPr>
    <a:lvl4pPr marL="1371600" algn="l" rtl="0" eaLnBrk="0" fontAlgn="base" hangingPunct="0">
      <a:spcBef>
        <a:spcPct val="30000"/>
      </a:spcBef>
      <a:spcAft>
        <a:spcPct val="0"/>
      </a:spcAft>
      <a:defRPr sz="1200" kern="1200">
        <a:solidFill>
          <a:schemeClr val="tx1"/>
        </a:solidFill>
        <a:latin typeface="Times" charset="0"/>
        <a:ea typeface="ヒラギノ角ゴ Pro W3" charset="-128"/>
        <a:cs typeface="ヒラギノ角ゴ Pro W3" charset="0"/>
      </a:defRPr>
    </a:lvl4pPr>
    <a:lvl5pPr marL="1828800" algn="l" rtl="0" eaLnBrk="0" fontAlgn="base" hangingPunct="0">
      <a:spcBef>
        <a:spcPct val="30000"/>
      </a:spcBef>
      <a:spcAft>
        <a:spcPct val="0"/>
      </a:spcAft>
      <a:defRPr sz="1200" kern="1200">
        <a:solidFill>
          <a:schemeClr val="tx1"/>
        </a:solidFill>
        <a:latin typeface="Times" charset="0"/>
        <a:ea typeface="ヒラギノ角ゴ Pro W3" charset="-128"/>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www.chem.ucla.edu/~michalet/papers/lvmh/e-references.html" TargetMode="External"/><Relationship Id="rId4" Type="http://schemas.openxmlformats.org/officeDocument/2006/relationships/hyperlink" Target="http://www.chem.ucla.edu/~michalet/papers/lvmh/e-physics.html" TargetMode="External"/><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ヒラギノ角ゴ Pro W3" charset="0"/>
                <a:cs typeface="ヒラギノ角ゴ Pro W3" charset="0"/>
              </a:defRPr>
            </a:lvl1pPr>
            <a:lvl2pPr marL="37931725" indent="-37474525">
              <a:defRPr sz="2400">
                <a:solidFill>
                  <a:schemeClr val="tx1"/>
                </a:solidFill>
                <a:latin typeface="Times" charset="0"/>
                <a:ea typeface="ヒラギノ角ゴ Pro W3" charset="0"/>
                <a:cs typeface="ヒラギノ角ゴ Pro W3" charset="0"/>
              </a:defRPr>
            </a:lvl2pPr>
            <a:lvl3pPr>
              <a:defRPr sz="2400">
                <a:solidFill>
                  <a:schemeClr val="tx1"/>
                </a:solidFill>
                <a:latin typeface="Times" charset="0"/>
                <a:ea typeface="ヒラギノ角ゴ Pro W3" charset="0"/>
                <a:cs typeface="ヒラギノ角ゴ Pro W3" charset="0"/>
              </a:defRPr>
            </a:lvl3pPr>
            <a:lvl4pPr>
              <a:defRPr sz="2400">
                <a:solidFill>
                  <a:schemeClr val="tx1"/>
                </a:solidFill>
                <a:latin typeface="Times" charset="0"/>
                <a:ea typeface="ヒラギノ角ゴ Pro W3" charset="0"/>
                <a:cs typeface="ヒラギノ角ゴ Pro W3" charset="0"/>
              </a:defRPr>
            </a:lvl4pPr>
            <a:lvl5pPr>
              <a:defRPr sz="2400">
                <a:solidFill>
                  <a:schemeClr val="tx1"/>
                </a:solidFill>
                <a:latin typeface="Times"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9pPr>
          </a:lstStyle>
          <a:p>
            <a:fld id="{8BB8BFAA-FD51-A140-AF28-B3E90C742768}" type="slidenum">
              <a:rPr lang="en-US" sz="1200"/>
              <a:pPr/>
              <a:t>1</a:t>
            </a:fld>
            <a:endParaRPr 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ヒラギノ角ゴ Pro W3" charset="0"/>
              <a:cs typeface="ヒラギノ角ゴ Pro W3"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Chemistry Aspect of research</a:t>
            </a:r>
            <a:endParaRPr lang="en-US" dirty="0"/>
          </a:p>
        </p:txBody>
      </p:sp>
      <p:sp>
        <p:nvSpPr>
          <p:cNvPr id="4" name="Slide Number Placeholder 3"/>
          <p:cNvSpPr>
            <a:spLocks noGrp="1"/>
          </p:cNvSpPr>
          <p:nvPr>
            <p:ph type="sldNum" sz="quarter" idx="10"/>
          </p:nvPr>
        </p:nvSpPr>
        <p:spPr/>
        <p:txBody>
          <a:bodyPr/>
          <a:lstStyle/>
          <a:p>
            <a:fld id="{4DE4DD3A-67EB-7244-AA4D-6DFFBBB02BE3}" type="slidenum">
              <a:rPr lang="en-US" smtClean="0"/>
              <a:pPr/>
              <a:t>10</a:t>
            </a:fld>
            <a:endParaRPr lang="en-US"/>
          </a:p>
        </p:txBody>
      </p:sp>
    </p:spTree>
    <p:extLst>
      <p:ext uri="{BB962C8B-B14F-4D97-AF65-F5344CB8AC3E}">
        <p14:creationId xmlns:p14="http://schemas.microsoft.com/office/powerpoint/2010/main" val="1861690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D4F62FC-B666-4693-89B7-9A1264409ABF}" type="slidenum">
              <a:rPr lang="en-US" altLang="zh-TW"/>
              <a:pPr fontAlgn="base">
                <a:spcBef>
                  <a:spcPct val="0"/>
                </a:spcBef>
                <a:spcAft>
                  <a:spcPct val="0"/>
                </a:spcAft>
                <a:defRPr/>
              </a:pPr>
              <a:t>12</a:t>
            </a:fld>
            <a:endParaRPr lang="en-US" altLang="zh-TW"/>
          </a:p>
        </p:txBody>
      </p:sp>
      <p:sp>
        <p:nvSpPr>
          <p:cNvPr id="7168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168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TW" smtClean="0"/>
              <a:t>Homogeneous, each face is equivalent to other. Principle of Caspir and Klug(each of the 20 facetted faces are all equivanent)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2707"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en-US" altLang="zh-TW" dirty="0" smtClean="0"/>
              <a:t>1) Low symmetry , square but with hex , driven by electrostatic (divalent ion)</a:t>
            </a:r>
          </a:p>
          <a:p>
            <a:pPr eaLnBrk="1" hangingPunct="1">
              <a:spcBef>
                <a:spcPct val="0"/>
              </a:spcBef>
            </a:pPr>
            <a:r>
              <a:rPr lang="en-US" altLang="zh-TW" dirty="0" smtClean="0"/>
              <a:t>PS. Sphere to cube if it is </a:t>
            </a:r>
            <a:r>
              <a:rPr lang="en-US" altLang="zh-TW" dirty="0" err="1" smtClean="0"/>
              <a:t>rect</a:t>
            </a:r>
            <a:r>
              <a:rPr lang="en-US" altLang="zh-TW" dirty="0" smtClean="0"/>
              <a:t> ( they are in Mg, electrostatic driven), turn to sphere if dragged out</a:t>
            </a:r>
          </a:p>
          <a:p>
            <a:pPr eaLnBrk="1" hangingPunct="1">
              <a:spcBef>
                <a:spcPct val="0"/>
              </a:spcBef>
            </a:pPr>
            <a:r>
              <a:rPr lang="en-US" altLang="zh-TW" dirty="0" smtClean="0"/>
              <a:t>(Sphere to </a:t>
            </a:r>
            <a:r>
              <a:rPr lang="en-US" altLang="zh-TW" dirty="0" err="1" smtClean="0"/>
              <a:t>icosa</a:t>
            </a:r>
            <a:r>
              <a:rPr lang="en-US" altLang="zh-TW" dirty="0" smtClean="0"/>
              <a:t> if it is hex)</a:t>
            </a:r>
          </a:p>
          <a:p>
            <a:pPr eaLnBrk="1" hangingPunct="1">
              <a:spcBef>
                <a:spcPct val="0"/>
              </a:spcBef>
            </a:pPr>
            <a:r>
              <a:rPr lang="en-US" altLang="zh-TW" dirty="0" smtClean="0"/>
              <a:t>Boundary has some weak Young Modulus , kind of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F9E7C4-1097-4D9A-8B3C-46B232862CD8}" type="slidenum">
              <a:rPr lang="en-US" altLang="zh-TW"/>
              <a:pPr fontAlgn="base">
                <a:spcBef>
                  <a:spcPct val="0"/>
                </a:spcBef>
                <a:spcAft>
                  <a:spcPct val="0"/>
                </a:spcAft>
                <a:defRPr/>
              </a:pPr>
              <a:t>14</a:t>
            </a:fld>
            <a:endParaRPr lang="en-US" altLang="zh-TW"/>
          </a:p>
        </p:txBody>
      </p:sp>
      <p:sp>
        <p:nvSpPr>
          <p:cNvPr id="73731" name="Rectangle 7"/>
          <p:cNvSpPr txBox="1">
            <a:spLocks noGrp="1" noChangeArrowheads="1"/>
          </p:cNvSpPr>
          <p:nvPr/>
        </p:nvSpPr>
        <p:spPr bwMode="auto">
          <a:xfrm>
            <a:off x="3884414" y="8685894"/>
            <a:ext cx="2972098" cy="456595"/>
          </a:xfrm>
          <a:prstGeom prst="rect">
            <a:avLst/>
          </a:prstGeom>
          <a:noFill/>
          <a:ln w="9525">
            <a:noFill/>
            <a:miter lim="800000"/>
            <a:headEnd/>
            <a:tailEnd/>
          </a:ln>
        </p:spPr>
        <p:txBody>
          <a:bodyPr lIns="91420" tIns="45710" rIns="91420" bIns="45710" anchor="b"/>
          <a:lstStyle/>
          <a:p>
            <a:pPr algn="r" defTabSz="911482"/>
            <a:fld id="{42847E6A-1634-410C-A90A-DAF82C6B6065}" type="slidenum">
              <a:rPr lang="en-US" altLang="zh-TW" sz="1200">
                <a:latin typeface="Calibri" pitchFamily="34" charset="0"/>
                <a:ea typeface="Osaka" charset="-128"/>
              </a:rPr>
              <a:pPr algn="r" defTabSz="911482"/>
              <a:t>14</a:t>
            </a:fld>
            <a:endParaRPr lang="en-US" altLang="zh-TW" sz="1200">
              <a:latin typeface="Calibri" pitchFamily="34" charset="0"/>
              <a:ea typeface="Osaka" charset="-128"/>
            </a:endParaRPr>
          </a:p>
        </p:txBody>
      </p:sp>
      <p:sp>
        <p:nvSpPr>
          <p:cNvPr id="73732" name="Rectangle 2"/>
          <p:cNvSpPr>
            <a:spLocks noGrp="1" noRot="1" noChangeAspect="1" noChangeArrowheads="1" noTextEdit="1"/>
          </p:cNvSpPr>
          <p:nvPr>
            <p:ph type="sldImg"/>
          </p:nvPr>
        </p:nvSpPr>
        <p:spPr bwMode="auto">
          <a:xfrm>
            <a:off x="1144588" y="685800"/>
            <a:ext cx="4570412" cy="3429000"/>
          </a:xfrm>
          <a:noFill/>
          <a:ln>
            <a:solidFill>
              <a:srgbClr val="000000"/>
            </a:solidFill>
            <a:miter lim="800000"/>
            <a:headEnd/>
            <a:tailEnd/>
          </a:ln>
        </p:spPr>
      </p:sp>
      <p:sp>
        <p:nvSpPr>
          <p:cNvPr id="38917" name="Rectangle 3"/>
          <p:cNvSpPr>
            <a:spLocks noGrp="1" noChangeArrowheads="1"/>
          </p:cNvSpPr>
          <p:nvPr>
            <p:ph type="body" idx="1"/>
          </p:nvPr>
        </p:nvSpPr>
        <p:spPr>
          <a:ln/>
        </p:spPr>
        <p:txBody>
          <a:bodyPr lIns="91420" tIns="45710" rIns="91420" bIns="45710">
            <a:normAutofit fontScale="92500"/>
          </a:bodyPr>
          <a:lstStyle/>
          <a:p>
            <a:pPr eaLnBrk="1" fontAlgn="auto" hangingPunct="1">
              <a:lnSpc>
                <a:spcPct val="80000"/>
              </a:lnSpc>
              <a:spcBef>
                <a:spcPts val="0"/>
              </a:spcBef>
              <a:spcAft>
                <a:spcPts val="0"/>
              </a:spcAft>
              <a:defRPr/>
            </a:pPr>
            <a:r>
              <a:rPr lang="en-US" altLang="zh-TW" sz="700" dirty="0"/>
              <a:t>Vesicles are small tenuous objects easily prepared by mixing small amounts of surfactant molecules like phospholipids with pure water. Observed with a phase contrast microscope, they most of the time look like slightly </a:t>
            </a:r>
            <a:r>
              <a:rPr lang="en-US" altLang="zh-TW" sz="700" dirty="0" smtClean="0"/>
              <a:t>fluctuating </a:t>
            </a:r>
            <a:r>
              <a:rPr lang="en-US" altLang="zh-TW" sz="700" dirty="0"/>
              <a:t>deformed spherical bags, with their size ranging from 1 to 100 micrometers.</a:t>
            </a:r>
          </a:p>
          <a:p>
            <a:pPr eaLnBrk="1" fontAlgn="auto" hangingPunct="1">
              <a:lnSpc>
                <a:spcPct val="80000"/>
              </a:lnSpc>
              <a:spcBef>
                <a:spcPts val="0"/>
              </a:spcBef>
              <a:spcAft>
                <a:spcPts val="0"/>
              </a:spcAft>
              <a:defRPr/>
            </a:pPr>
            <a:r>
              <a:rPr lang="en-US" altLang="zh-TW" sz="700" dirty="0"/>
              <a:t/>
            </a:r>
            <a:br>
              <a:rPr lang="en-US" altLang="zh-TW" sz="700" dirty="0"/>
            </a:br>
            <a:r>
              <a:rPr lang="en-US" altLang="zh-TW" sz="700" dirty="0"/>
              <a:t>Their membrane is made of a </a:t>
            </a:r>
            <a:r>
              <a:rPr lang="en-US" altLang="zh-TW" sz="700" dirty="0" err="1"/>
              <a:t>bilayer</a:t>
            </a:r>
            <a:r>
              <a:rPr lang="en-US" altLang="zh-TW" sz="700" dirty="0"/>
              <a:t> of the surfactant molecules. These are asymmetric molecules, with one polar (hydrophilic) head, and one or more hydrophobic tails, the tails gathering together inside the </a:t>
            </a:r>
            <a:r>
              <a:rPr lang="en-US" altLang="zh-TW" sz="700" dirty="0" err="1"/>
              <a:t>bilayer</a:t>
            </a:r>
            <a:r>
              <a:rPr lang="en-US" altLang="zh-TW" sz="700" dirty="0"/>
              <a:t>, protected from the water by a « sandwich » made by the heads. This very thin membrane (around 5 nanometers) is fluid, meaning that all the molecules are free to wander along the membrane, thus allowing shear of the membrane at no cost. Its similarity to cellular membrane freed of its embedded proteins, makes vesicles simple models for the study of some of the </a:t>
            </a:r>
            <a:r>
              <a:rPr lang="en-US" altLang="zh-TW" sz="700" dirty="0" err="1"/>
              <a:t>physico</a:t>
            </a:r>
            <a:r>
              <a:rPr lang="en-US" altLang="zh-TW" sz="700" dirty="0"/>
              <a:t>-chemical properties of cell as well as of their shapes.</a:t>
            </a:r>
          </a:p>
          <a:p>
            <a:pPr eaLnBrk="1" fontAlgn="auto" hangingPunct="1">
              <a:lnSpc>
                <a:spcPct val="80000"/>
              </a:lnSpc>
              <a:spcBef>
                <a:spcPts val="0"/>
              </a:spcBef>
              <a:spcAft>
                <a:spcPts val="0"/>
              </a:spcAft>
              <a:defRPr/>
            </a:pPr>
            <a:r>
              <a:rPr lang="en-US" altLang="zh-TW" sz="700" dirty="0"/>
              <a:t/>
            </a:r>
            <a:br>
              <a:rPr lang="en-US" altLang="zh-TW" sz="700" dirty="0"/>
            </a:br>
            <a:r>
              <a:rPr lang="en-US" altLang="zh-TW" sz="700" dirty="0"/>
              <a:t>The physics of fluid membranes was first developed in order to study emulsions and micro-emulsions, binary or more complicated mixtures which are used in almost all fields of human activity, from cooking, painting, etc, to oil extraction. Vesicles, which form a subclass of the spontaneously organized phases of these mixtures, are also used in cosmetics, in drug delivery, etc, in addition to them being a simple model of the cellular membrane.</a:t>
            </a:r>
          </a:p>
          <a:p>
            <a:pPr eaLnBrk="1" fontAlgn="auto" hangingPunct="1">
              <a:lnSpc>
                <a:spcPct val="80000"/>
              </a:lnSpc>
              <a:spcBef>
                <a:spcPts val="0"/>
              </a:spcBef>
              <a:spcAft>
                <a:spcPts val="0"/>
              </a:spcAft>
              <a:defRPr/>
            </a:pPr>
            <a:r>
              <a:rPr lang="en-US" altLang="zh-TW" sz="700" dirty="0"/>
              <a:t/>
            </a:r>
            <a:br>
              <a:rPr lang="en-US" altLang="zh-TW" sz="700" dirty="0"/>
            </a:br>
            <a:r>
              <a:rPr lang="en-US" altLang="zh-TW" sz="700" dirty="0"/>
              <a:t>It turns out that the first non negligible energetic term which enters the physical description of vesicles, is a curvature term. As stated above, shear stresses lead to no </a:t>
            </a:r>
            <a:r>
              <a:rPr lang="en-US" altLang="zh-TW" sz="700" dirty="0" err="1"/>
              <a:t>energetical</a:t>
            </a:r>
            <a:r>
              <a:rPr lang="en-US" altLang="zh-TW" sz="700" dirty="0"/>
              <a:t> cost, due to the fluidity of the membrane, and vesicles being closed and freely suspended in solution, the residual internal tension has negligible effects, when the deformations of the membrane remain small, which is almost always the case.</a:t>
            </a:r>
          </a:p>
          <a:p>
            <a:pPr eaLnBrk="1" fontAlgn="auto" hangingPunct="1">
              <a:lnSpc>
                <a:spcPct val="80000"/>
              </a:lnSpc>
              <a:spcBef>
                <a:spcPts val="0"/>
              </a:spcBef>
              <a:spcAft>
                <a:spcPts val="0"/>
              </a:spcAft>
              <a:defRPr/>
            </a:pPr>
            <a:r>
              <a:rPr lang="en-US" altLang="zh-TW" sz="700" dirty="0"/>
              <a:t/>
            </a:r>
            <a:br>
              <a:rPr lang="en-US" altLang="zh-TW" sz="700" dirty="0"/>
            </a:br>
            <a:r>
              <a:rPr lang="en-US" altLang="zh-TW" sz="700" dirty="0"/>
              <a:t>The resulting elastic energy, first studied by </a:t>
            </a:r>
            <a:r>
              <a:rPr lang="en-US" altLang="zh-TW" sz="700" dirty="0" err="1"/>
              <a:t>Canham</a:t>
            </a:r>
            <a:r>
              <a:rPr lang="en-US" altLang="zh-TW" sz="700" dirty="0"/>
              <a:t>, Evans and </a:t>
            </a:r>
            <a:r>
              <a:rPr lang="en-US" altLang="zh-TW" sz="700" dirty="0" err="1"/>
              <a:t>Helfrich</a:t>
            </a:r>
            <a:r>
              <a:rPr lang="en-US" altLang="zh-TW" sz="700" dirty="0"/>
              <a:t>, reads as a surface integral on the membrane </a:t>
            </a:r>
            <a:r>
              <a:rPr lang="en-US" altLang="zh-TW" sz="700" dirty="0">
                <a:hlinkClick r:id="rId3"/>
              </a:rPr>
              <a:t>[1-3]</a:t>
            </a:r>
            <a:r>
              <a:rPr lang="en-US" altLang="zh-TW" sz="700" dirty="0"/>
              <a:t>:</a:t>
            </a:r>
          </a:p>
          <a:p>
            <a:pPr eaLnBrk="1" fontAlgn="auto" hangingPunct="1">
              <a:lnSpc>
                <a:spcPct val="80000"/>
              </a:lnSpc>
              <a:spcBef>
                <a:spcPts val="0"/>
              </a:spcBef>
              <a:spcAft>
                <a:spcPts val="0"/>
              </a:spcAft>
              <a:defRPr/>
            </a:pPr>
            <a:r>
              <a:rPr lang="en-US" altLang="zh-TW" sz="700" dirty="0"/>
              <a:t/>
            </a:r>
            <a:br>
              <a:rPr lang="en-US" altLang="zh-TW" sz="700" dirty="0"/>
            </a:br>
            <a:r>
              <a:rPr lang="en-US" altLang="zh-TW" sz="700" dirty="0"/>
              <a:t>  (1)</a:t>
            </a:r>
          </a:p>
          <a:p>
            <a:pPr eaLnBrk="1" fontAlgn="auto" hangingPunct="1">
              <a:lnSpc>
                <a:spcPct val="80000"/>
              </a:lnSpc>
              <a:spcBef>
                <a:spcPts val="0"/>
              </a:spcBef>
              <a:spcAft>
                <a:spcPts val="0"/>
              </a:spcAft>
              <a:defRPr/>
            </a:pPr>
            <a:r>
              <a:rPr lang="en-US" altLang="zh-TW" sz="700" dirty="0"/>
              <a:t/>
            </a:r>
            <a:br>
              <a:rPr lang="en-US" altLang="zh-TW" sz="700" dirty="0"/>
            </a:br>
            <a:r>
              <a:rPr lang="en-US" altLang="zh-TW" sz="700" dirty="0"/>
              <a:t/>
            </a:r>
            <a:br>
              <a:rPr lang="en-US" altLang="zh-TW" sz="700" dirty="0"/>
            </a:br>
            <a:endParaRPr lang="en-US" altLang="zh-TW" sz="700" dirty="0"/>
          </a:p>
          <a:p>
            <a:pPr eaLnBrk="1" fontAlgn="auto" hangingPunct="1">
              <a:lnSpc>
                <a:spcPct val="80000"/>
              </a:lnSpc>
              <a:spcBef>
                <a:spcPts val="0"/>
              </a:spcBef>
              <a:spcAft>
                <a:spcPts val="0"/>
              </a:spcAft>
              <a:defRPr/>
            </a:pPr>
            <a:r>
              <a:rPr lang="en-US" altLang="zh-TW" sz="700" dirty="0"/>
              <a:t>where k is the bending elastic modulus, usually of the order of some tens of </a:t>
            </a:r>
            <a:r>
              <a:rPr lang="en-US" altLang="zh-TW" sz="700" dirty="0" err="1"/>
              <a:t>kBT</a:t>
            </a:r>
            <a:r>
              <a:rPr lang="en-US" altLang="zh-TW" sz="700" dirty="0"/>
              <a:t> for </a:t>
            </a:r>
            <a:r>
              <a:rPr lang="en-US" altLang="zh-TW" sz="700" dirty="0" err="1"/>
              <a:t>phospholipid</a:t>
            </a:r>
            <a:r>
              <a:rPr lang="en-US" altLang="zh-TW" sz="700" dirty="0"/>
              <a:t> </a:t>
            </a:r>
            <a:r>
              <a:rPr lang="en-US" altLang="zh-TW" sz="700" dirty="0" err="1"/>
              <a:t>bilayers</a:t>
            </a:r>
            <a:r>
              <a:rPr lang="en-US" altLang="zh-TW" sz="700" dirty="0"/>
              <a:t> (</a:t>
            </a:r>
            <a:r>
              <a:rPr lang="en-US" altLang="zh-TW" sz="700" b="1" dirty="0"/>
              <a:t>k</a:t>
            </a:r>
            <a:r>
              <a:rPr lang="en-US" altLang="zh-TW" sz="700" dirty="0"/>
              <a:t> ~ 10-12 erg), and </a:t>
            </a:r>
            <a:r>
              <a:rPr lang="en-US" altLang="zh-TW" sz="700" b="1" dirty="0"/>
              <a:t>H</a:t>
            </a:r>
            <a:r>
              <a:rPr lang="en-US" altLang="zh-TW" sz="700" dirty="0"/>
              <a:t> = 1/2 (C1 + C2) is the local mean curvature of the surface </a:t>
            </a:r>
            <a:r>
              <a:rPr lang="en-US" altLang="zh-TW" sz="700" b="1" dirty="0"/>
              <a:t>S</a:t>
            </a:r>
            <a:r>
              <a:rPr lang="en-US" altLang="zh-TW" sz="700" dirty="0"/>
              <a:t>. A term taking into account the </a:t>
            </a:r>
            <a:r>
              <a:rPr lang="en-US" altLang="zh-TW" sz="700" dirty="0" err="1"/>
              <a:t>gaussian</a:t>
            </a:r>
            <a:r>
              <a:rPr lang="en-US" altLang="zh-TW" sz="700" dirty="0"/>
              <a:t> curvature </a:t>
            </a:r>
            <a:r>
              <a:rPr lang="en-US" altLang="zh-TW" sz="700" b="1" dirty="0"/>
              <a:t>G</a:t>
            </a:r>
            <a:r>
              <a:rPr lang="en-US" altLang="zh-TW" sz="700" dirty="0"/>
              <a:t> = C1C2 is usually omitted, being constant for all shapes within the same topological class.</a:t>
            </a:r>
          </a:p>
          <a:p>
            <a:pPr eaLnBrk="1" fontAlgn="auto" hangingPunct="1">
              <a:lnSpc>
                <a:spcPct val="80000"/>
              </a:lnSpc>
              <a:spcBef>
                <a:spcPts val="0"/>
              </a:spcBef>
              <a:spcAft>
                <a:spcPts val="0"/>
              </a:spcAft>
              <a:defRPr/>
            </a:pPr>
            <a:r>
              <a:rPr lang="en-US" altLang="zh-TW" sz="700" dirty="0"/>
              <a:t/>
            </a:r>
            <a:br>
              <a:rPr lang="en-US" altLang="zh-TW" sz="700" dirty="0"/>
            </a:br>
            <a:endParaRPr lang="en-US" altLang="zh-TW" sz="700" dirty="0"/>
          </a:p>
          <a:p>
            <a:pPr eaLnBrk="1" fontAlgn="auto" hangingPunct="1">
              <a:lnSpc>
                <a:spcPct val="80000"/>
              </a:lnSpc>
              <a:spcBef>
                <a:spcPts val="0"/>
              </a:spcBef>
              <a:spcAft>
                <a:spcPts val="0"/>
              </a:spcAft>
              <a:defRPr/>
            </a:pPr>
            <a:r>
              <a:rPr lang="en-US" altLang="zh-TW" sz="700" dirty="0"/>
              <a:t>An obvious property of </a:t>
            </a:r>
            <a:r>
              <a:rPr lang="en-US" altLang="zh-TW" sz="700" dirty="0">
                <a:hlinkClick r:id="rId4"/>
              </a:rPr>
              <a:t>(1)</a:t>
            </a:r>
            <a:r>
              <a:rPr lang="en-US" altLang="zh-TW" sz="700" dirty="0"/>
              <a:t> is its scale invariance, which states that two vesicles which differ only by their size, not by their shape, have the same elastic energy. As a consequence, it is not the real value of the volume </a:t>
            </a:r>
            <a:r>
              <a:rPr lang="en-US" altLang="zh-TW" sz="700" b="1" dirty="0"/>
              <a:t>V</a:t>
            </a:r>
            <a:r>
              <a:rPr lang="en-US" altLang="zh-TW" sz="700" dirty="0"/>
              <a:t> and the area </a:t>
            </a:r>
            <a:r>
              <a:rPr lang="en-US" altLang="zh-TW" sz="700" b="1" dirty="0"/>
              <a:t>A</a:t>
            </a:r>
            <a:r>
              <a:rPr lang="en-US" altLang="zh-TW" sz="700" dirty="0"/>
              <a:t> of a vesicle which are important, but there </a:t>
            </a:r>
            <a:r>
              <a:rPr lang="en-US" altLang="zh-TW" sz="700" dirty="0" err="1"/>
              <a:t>adimensional</a:t>
            </a:r>
            <a:r>
              <a:rPr lang="en-US" altLang="zh-TW" sz="700" dirty="0"/>
              <a:t> ratio, called the </a:t>
            </a:r>
            <a:r>
              <a:rPr lang="en-US" altLang="zh-TW" sz="700" i="1" dirty="0"/>
              <a:t>reduced volume</a:t>
            </a:r>
            <a:r>
              <a:rPr lang="en-US" altLang="zh-TW" sz="700" dirty="0"/>
              <a:t>:</a:t>
            </a:r>
          </a:p>
          <a:p>
            <a:pPr eaLnBrk="1" fontAlgn="auto" hangingPunct="1">
              <a:lnSpc>
                <a:spcPct val="80000"/>
              </a:lnSpc>
              <a:spcBef>
                <a:spcPts val="0"/>
              </a:spcBef>
              <a:spcAft>
                <a:spcPts val="0"/>
              </a:spcAft>
              <a:defRPr/>
            </a:pPr>
            <a:r>
              <a:rPr lang="en-US" altLang="zh-TW" sz="700" dirty="0"/>
              <a:t/>
            </a:r>
            <a:br>
              <a:rPr lang="en-US" altLang="zh-TW" sz="700" dirty="0"/>
            </a:br>
            <a:endParaRPr lang="en-US" altLang="zh-TW" sz="700" dirty="0"/>
          </a:p>
          <a:p>
            <a:pPr eaLnBrk="1" fontAlgn="auto" hangingPunct="1">
              <a:lnSpc>
                <a:spcPct val="80000"/>
              </a:lnSpc>
              <a:spcBef>
                <a:spcPts val="0"/>
              </a:spcBef>
              <a:spcAft>
                <a:spcPts val="0"/>
              </a:spcAft>
              <a:defRPr/>
            </a:pPr>
            <a:r>
              <a:rPr lang="en-US" altLang="zh-TW" sz="700" dirty="0"/>
              <a:t>  (2)</a:t>
            </a:r>
          </a:p>
          <a:p>
            <a:pPr eaLnBrk="1" fontAlgn="auto" hangingPunct="1">
              <a:lnSpc>
                <a:spcPct val="80000"/>
              </a:lnSpc>
              <a:spcBef>
                <a:spcPts val="0"/>
              </a:spcBef>
              <a:spcAft>
                <a:spcPts val="0"/>
              </a:spcAft>
              <a:defRPr/>
            </a:pPr>
            <a:r>
              <a:rPr lang="en-US" altLang="zh-TW" sz="700" dirty="0"/>
              <a:t/>
            </a:r>
            <a:br>
              <a:rPr lang="en-US" altLang="zh-TW" sz="700" dirty="0"/>
            </a:br>
            <a:r>
              <a:rPr lang="en-US" altLang="zh-TW" sz="700" dirty="0"/>
              <a:t/>
            </a:r>
            <a:br>
              <a:rPr lang="en-US" altLang="zh-TW" sz="700" dirty="0"/>
            </a:br>
            <a:endParaRPr lang="en-US" altLang="zh-TW" sz="700" dirty="0"/>
          </a:p>
          <a:p>
            <a:pPr eaLnBrk="1" fontAlgn="auto" hangingPunct="1">
              <a:lnSpc>
                <a:spcPct val="80000"/>
              </a:lnSpc>
              <a:spcBef>
                <a:spcPts val="0"/>
              </a:spcBef>
              <a:spcAft>
                <a:spcPts val="0"/>
              </a:spcAft>
              <a:defRPr/>
            </a:pPr>
            <a:r>
              <a:rPr lang="en-US" altLang="zh-TW" sz="700" dirty="0"/>
              <a:t>Vesicles are characterized by a remarkable stability: their volume and area remain stable during days. As a result, to study their equilibrium shapes means to minimize </a:t>
            </a:r>
            <a:r>
              <a:rPr lang="en-US" altLang="zh-TW" sz="700" dirty="0">
                <a:hlinkClick r:id="rId4"/>
              </a:rPr>
              <a:t>(1)</a:t>
            </a:r>
            <a:r>
              <a:rPr lang="en-US" altLang="zh-TW" sz="700" dirty="0"/>
              <a:t> given the reduced volume constraint </a:t>
            </a:r>
            <a:r>
              <a:rPr lang="en-US" altLang="zh-TW" sz="700" dirty="0">
                <a:hlinkClick r:id="rId4"/>
              </a:rPr>
              <a:t>(2)</a:t>
            </a:r>
            <a:r>
              <a:rPr lang="en-US" altLang="zh-TW" sz="700" dirty="0"/>
              <a:t>.</a:t>
            </a:r>
          </a:p>
          <a:p>
            <a:pPr eaLnBrk="1" fontAlgn="auto" hangingPunct="1">
              <a:lnSpc>
                <a:spcPct val="80000"/>
              </a:lnSpc>
              <a:spcBef>
                <a:spcPts val="0"/>
              </a:spcBef>
              <a:spcAft>
                <a:spcPts val="0"/>
              </a:spcAft>
              <a:defRPr/>
            </a:pPr>
            <a:r>
              <a:rPr lang="en-US" altLang="zh-TW" sz="700" dirty="0"/>
              <a:t/>
            </a:r>
            <a:br>
              <a:rPr lang="en-US" altLang="zh-TW" sz="700" dirty="0"/>
            </a:br>
            <a:endParaRPr lang="en-US" altLang="zh-TW" sz="700" dirty="0"/>
          </a:p>
          <a:p>
            <a:pPr eaLnBrk="1" fontAlgn="auto" hangingPunct="1">
              <a:lnSpc>
                <a:spcPct val="80000"/>
              </a:lnSpc>
              <a:spcBef>
                <a:spcPts val="0"/>
              </a:spcBef>
              <a:spcAft>
                <a:spcPts val="0"/>
              </a:spcAft>
              <a:defRPr/>
            </a:pPr>
            <a:r>
              <a:rPr lang="en-US" altLang="zh-TW" sz="700" dirty="0"/>
              <a:t>The first calculation done using this scheme aimed to find a purely physical basis to the red blood cell discoid shape. In fact, the red blood cell shape can be obtained, but only by taking into account the asymmetry of the </a:t>
            </a:r>
            <a:r>
              <a:rPr lang="en-US" altLang="zh-TW" sz="700" dirty="0" err="1"/>
              <a:t>bilayer</a:t>
            </a:r>
            <a:r>
              <a:rPr lang="en-US" altLang="zh-TW" sz="700" dirty="0"/>
              <a:t> membrane: due to the curvature, there are less molecules on the inner side of the </a:t>
            </a:r>
            <a:r>
              <a:rPr lang="en-US" altLang="zh-TW" sz="700" dirty="0" err="1"/>
              <a:t>bilayer</a:t>
            </a:r>
            <a:r>
              <a:rPr lang="en-US" altLang="zh-TW" sz="700" dirty="0"/>
              <a:t> than on its outer side. This number difference being conserved on relatively long time scale, it can be taken into account introducing a new geometrical parameter, the </a:t>
            </a:r>
            <a:r>
              <a:rPr lang="en-US" altLang="zh-TW" sz="700" i="1" dirty="0"/>
              <a:t>area difference</a:t>
            </a:r>
            <a:r>
              <a:rPr lang="en-US" altLang="zh-TW" sz="700" dirty="0"/>
              <a:t>, which again because of the scale invariance of </a:t>
            </a:r>
            <a:r>
              <a:rPr lang="en-US" altLang="zh-TW" sz="700" dirty="0">
                <a:hlinkClick r:id="rId4"/>
              </a:rPr>
              <a:t>(1)</a:t>
            </a:r>
            <a:r>
              <a:rPr lang="en-US" altLang="zh-TW" sz="700" dirty="0"/>
              <a:t>, can be replaced by a dimensionless parameter, the </a:t>
            </a:r>
            <a:r>
              <a:rPr lang="en-US" altLang="zh-TW" sz="700" i="1" dirty="0"/>
              <a:t>reduced area difference</a:t>
            </a:r>
            <a:r>
              <a:rPr lang="en-US" altLang="zh-TW" sz="700" dirty="0"/>
              <a:t>: </a:t>
            </a:r>
          </a:p>
          <a:p>
            <a:pPr eaLnBrk="1" fontAlgn="auto" hangingPunct="1">
              <a:lnSpc>
                <a:spcPct val="80000"/>
              </a:lnSpc>
              <a:spcBef>
                <a:spcPts val="0"/>
              </a:spcBef>
              <a:spcAft>
                <a:spcPts val="0"/>
              </a:spcAft>
              <a:defRPr/>
            </a:pPr>
            <a:r>
              <a:rPr lang="en-US" altLang="zh-TW" sz="700" dirty="0"/>
              <a:t/>
            </a:r>
            <a:br>
              <a:rPr lang="en-US" altLang="zh-TW" sz="700" dirty="0"/>
            </a:br>
            <a:endParaRPr lang="en-US" altLang="zh-TW" sz="700" dirty="0"/>
          </a:p>
          <a:p>
            <a:pPr eaLnBrk="1" fontAlgn="auto" hangingPunct="1">
              <a:lnSpc>
                <a:spcPct val="80000"/>
              </a:lnSpc>
              <a:spcBef>
                <a:spcPts val="0"/>
              </a:spcBef>
              <a:spcAft>
                <a:spcPts val="0"/>
              </a:spcAft>
              <a:defRPr/>
            </a:pPr>
            <a:r>
              <a:rPr lang="en-US" altLang="zh-TW" sz="700" dirty="0"/>
              <a:t>  (3)</a:t>
            </a:r>
          </a:p>
          <a:p>
            <a:pPr eaLnBrk="1" fontAlgn="auto" hangingPunct="1">
              <a:lnSpc>
                <a:spcPct val="80000"/>
              </a:lnSpc>
              <a:spcBef>
                <a:spcPts val="0"/>
              </a:spcBef>
              <a:spcAft>
                <a:spcPts val="0"/>
              </a:spcAft>
              <a:defRPr/>
            </a:pPr>
            <a:r>
              <a:rPr lang="en-US" altLang="zh-TW" sz="700" dirty="0"/>
              <a:t/>
            </a:r>
            <a:br>
              <a:rPr lang="en-US" altLang="zh-TW" sz="700" dirty="0"/>
            </a:br>
            <a:r>
              <a:rPr lang="en-US" altLang="zh-TW" sz="700" dirty="0"/>
              <a:t/>
            </a:r>
            <a:br>
              <a:rPr lang="en-US" altLang="zh-TW" sz="700" dirty="0"/>
            </a:br>
            <a:endParaRPr lang="en-US" altLang="zh-TW" sz="700" dirty="0"/>
          </a:p>
          <a:p>
            <a:pPr eaLnBrk="1" fontAlgn="auto" hangingPunct="1">
              <a:lnSpc>
                <a:spcPct val="80000"/>
              </a:lnSpc>
              <a:spcBef>
                <a:spcPts val="0"/>
              </a:spcBef>
              <a:spcAft>
                <a:spcPts val="0"/>
              </a:spcAft>
              <a:defRPr/>
            </a:pPr>
            <a:r>
              <a:rPr lang="en-US" altLang="zh-TW" sz="700" dirty="0"/>
              <a:t>Using these two geometrical parameters as physical constraints set up at the time of vesicular equilibration, one obtains a wide variety of vesicle shapes, among which those of the red blood cells </a:t>
            </a:r>
            <a:r>
              <a:rPr lang="en-US" altLang="zh-TW" sz="700" dirty="0">
                <a:hlinkClick r:id="rId3"/>
              </a:rPr>
              <a:t>[4]</a:t>
            </a:r>
            <a:r>
              <a:rPr lang="en-US" altLang="zh-TW" sz="700" dirty="0"/>
              <a:t>.</a:t>
            </a:r>
          </a:p>
          <a:p>
            <a:pPr eaLnBrk="1" fontAlgn="auto" hangingPunct="1">
              <a:lnSpc>
                <a:spcPct val="80000"/>
              </a:lnSpc>
              <a:spcBef>
                <a:spcPts val="0"/>
              </a:spcBef>
              <a:spcAft>
                <a:spcPts val="0"/>
              </a:spcAft>
              <a:defRPr/>
            </a:pPr>
            <a:r>
              <a:rPr lang="en-US" altLang="zh-TW" sz="700" dirty="0"/>
              <a:t/>
            </a:r>
            <a:br>
              <a:rPr lang="en-US" altLang="zh-TW" sz="700" dirty="0"/>
            </a:br>
            <a:endParaRPr lang="en-US" altLang="zh-TW" sz="700" dirty="0"/>
          </a:p>
          <a:p>
            <a:pPr eaLnBrk="1" fontAlgn="auto" hangingPunct="1">
              <a:lnSpc>
                <a:spcPct val="80000"/>
              </a:lnSpc>
              <a:spcBef>
                <a:spcPts val="0"/>
              </a:spcBef>
              <a:spcAft>
                <a:spcPts val="0"/>
              </a:spcAft>
              <a:defRPr/>
            </a:pPr>
            <a:r>
              <a:rPr lang="en-US" altLang="zh-TW" sz="700" dirty="0"/>
              <a:t>Another interesting shape observed upon a temperature variation is that of a budding daughter vesicle linked to a bigger one by an infinitesimal neck, as seen during </a:t>
            </a:r>
            <a:r>
              <a:rPr lang="en-US" altLang="zh-TW" sz="700" dirty="0" err="1"/>
              <a:t>exocytosis</a:t>
            </a:r>
            <a:r>
              <a:rPr lang="en-US" altLang="zh-TW" sz="700" dirty="0"/>
              <a:t> </a:t>
            </a:r>
            <a:r>
              <a:rPr lang="en-US" altLang="zh-TW" sz="700" dirty="0">
                <a:hlinkClick r:id="rId3"/>
              </a:rPr>
              <a:t>[5]</a:t>
            </a:r>
            <a:r>
              <a:rPr lang="en-US" altLang="zh-TW" sz="700" dirty="0"/>
              <a:t>. This morphological change can be described in the framework described previously by supplementing a simple law for the area dilation with temperature </a:t>
            </a:r>
            <a:r>
              <a:rPr lang="en-US" altLang="zh-TW" sz="700" dirty="0">
                <a:hlinkClick r:id="rId3"/>
              </a:rPr>
              <a:t>[6,7]</a:t>
            </a:r>
            <a:r>
              <a:rPr lang="en-US" altLang="zh-TW" sz="700" dirty="0"/>
              <a:t>.</a:t>
            </a:r>
          </a:p>
          <a:p>
            <a:pPr eaLnBrk="1" fontAlgn="auto" hangingPunct="1">
              <a:lnSpc>
                <a:spcPct val="80000"/>
              </a:lnSpc>
              <a:spcBef>
                <a:spcPts val="0"/>
              </a:spcBef>
              <a:spcAft>
                <a:spcPts val="0"/>
              </a:spcAft>
              <a:defRPr/>
            </a:pPr>
            <a:r>
              <a:rPr lang="en-US" altLang="zh-TW" sz="700" dirty="0"/>
              <a:t/>
            </a:r>
            <a:br>
              <a:rPr lang="en-US" altLang="zh-TW" sz="700" dirty="0"/>
            </a:br>
            <a:endParaRPr lang="en-US" altLang="zh-TW" sz="700" dirty="0"/>
          </a:p>
          <a:p>
            <a:pPr eaLnBrk="1" fontAlgn="auto" hangingPunct="1">
              <a:lnSpc>
                <a:spcPct val="80000"/>
              </a:lnSpc>
              <a:spcBef>
                <a:spcPts val="0"/>
              </a:spcBef>
              <a:spcAft>
                <a:spcPts val="0"/>
              </a:spcAft>
              <a:defRPr/>
            </a:pPr>
            <a:r>
              <a:rPr lang="en-US" altLang="zh-TW" sz="700" dirty="0"/>
              <a:t>Finally, let us state that this model allows a direct measurement of the bending modulus </a:t>
            </a:r>
            <a:r>
              <a:rPr lang="en-US" altLang="zh-TW" sz="700" b="1" dirty="0"/>
              <a:t>k</a:t>
            </a:r>
            <a:r>
              <a:rPr lang="en-US" altLang="zh-TW" sz="700" dirty="0"/>
              <a:t> from the thermal fluctuations of the vesicular shape </a:t>
            </a:r>
            <a:r>
              <a:rPr lang="en-US" altLang="zh-TW" sz="700" dirty="0">
                <a:hlinkClick r:id="rId3"/>
              </a:rPr>
              <a:t>[8]</a:t>
            </a:r>
            <a:r>
              <a:rPr lang="en-US" altLang="zh-TW" sz="700" dirty="0"/>
              <a:t>. </a:t>
            </a:r>
          </a:p>
          <a:p>
            <a:pPr eaLnBrk="1" fontAlgn="auto" hangingPunct="1">
              <a:lnSpc>
                <a:spcPct val="80000"/>
              </a:lnSpc>
              <a:spcBef>
                <a:spcPts val="0"/>
              </a:spcBef>
              <a:spcAft>
                <a:spcPts val="0"/>
              </a:spcAft>
              <a:defRPr/>
            </a:pPr>
            <a:endParaRPr lang="en-US" altLang="zh-TW" sz="7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393473ED-4430-482B-82AE-5548BFA6B046}" type="slidenum">
              <a:rPr lang="en-US" altLang="zh-TW"/>
              <a:pPr>
                <a:defRPr/>
              </a:pPr>
              <a:t>15</a:t>
            </a:fld>
            <a:endParaRPr lang="en-US" altLang="zh-TW"/>
          </a:p>
        </p:txBody>
      </p:sp>
      <p:sp>
        <p:nvSpPr>
          <p:cNvPr id="76803"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76804"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eaLnBrk="1" hangingPunct="1"/>
            <a:r>
              <a:rPr lang="en-US" altLang="zh-TW" smtClean="0"/>
              <a:t>Quick-freeze deep-etch TEM microscopy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bwMode="auto">
          <a:noFill/>
          <a:ln>
            <a:solidFill>
              <a:srgbClr val="000000"/>
            </a:solidFill>
            <a:miter lim="800000"/>
            <a:headEnd/>
            <a:tailEnd/>
          </a:ln>
        </p:spPr>
      </p:sp>
      <p:sp>
        <p:nvSpPr>
          <p:cNvPr id="78851" name="Notes Placeholder 2"/>
          <p:cNvSpPr>
            <a:spLocks noGrp="1"/>
          </p:cNvSpPr>
          <p:nvPr>
            <p:ph type="body" idx="1"/>
          </p:nvPr>
        </p:nvSpPr>
        <p:spPr bwMode="auto">
          <a:noFill/>
        </p:spPr>
        <p:txBody>
          <a:bodyPr wrap="square" numCol="1" anchor="t" anchorCtr="0" compatLnSpc="1">
            <a:prstTxWarp prst="textNoShape">
              <a:avLst/>
            </a:prstTxWarp>
          </a:bodyPr>
          <a:lstStyle/>
          <a:p>
            <a:pPr eaLnBrk="1" hangingPunct="1"/>
            <a:r>
              <a:rPr lang="en-US" altLang="zh-TW" smtClean="0"/>
              <a:t>Tail disordered</a:t>
            </a:r>
            <a:endParaRPr lang="zh-TW" altLang="en-US" smtClean="0"/>
          </a:p>
        </p:txBody>
      </p:sp>
      <p:sp>
        <p:nvSpPr>
          <p:cNvPr id="4" name="Slide Number Placeholder 3"/>
          <p:cNvSpPr>
            <a:spLocks noGrp="1"/>
          </p:cNvSpPr>
          <p:nvPr>
            <p:ph type="sldNum" sz="quarter" idx="5"/>
          </p:nvPr>
        </p:nvSpPr>
        <p:spPr/>
        <p:txBody>
          <a:bodyPr/>
          <a:lstStyle/>
          <a:p>
            <a:pPr>
              <a:defRPr/>
            </a:pPr>
            <a:fld id="{9F819BA3-21FA-4112-90D6-4E4403710E66}" type="slidenum">
              <a:rPr lang="zh-TW" altLang="en-US" smtClean="0"/>
              <a:pPr>
                <a:defRPr/>
              </a:pPr>
              <a:t>19</a:t>
            </a:fld>
            <a:endParaRPr lang="zh-TW"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1FDCFE0-66E0-C74B-A8B8-E9A859789360}" type="slidenum">
              <a:rPr lang="en-US"/>
              <a:pPr/>
              <a:t>‹#›</a:t>
            </a:fld>
            <a:endParaRPr lang="en-US"/>
          </a:p>
        </p:txBody>
      </p:sp>
    </p:spTree>
    <p:extLst>
      <p:ext uri="{BB962C8B-B14F-4D97-AF65-F5344CB8AC3E}">
        <p14:creationId xmlns:p14="http://schemas.microsoft.com/office/powerpoint/2010/main" val="853122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A85DD15-C1CC-DC46-81F2-A0ED0D01654D}" type="slidenum">
              <a:rPr lang="en-US"/>
              <a:pPr/>
              <a:t>‹#›</a:t>
            </a:fld>
            <a:endParaRPr lang="en-US"/>
          </a:p>
        </p:txBody>
      </p:sp>
    </p:spTree>
    <p:extLst>
      <p:ext uri="{BB962C8B-B14F-4D97-AF65-F5344CB8AC3E}">
        <p14:creationId xmlns:p14="http://schemas.microsoft.com/office/powerpoint/2010/main" val="249661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3A3472E-F9E5-9C42-BD33-1352D50EA745}" type="slidenum">
              <a:rPr lang="en-US"/>
              <a:pPr/>
              <a:t>‹#›</a:t>
            </a:fld>
            <a:endParaRPr lang="en-US"/>
          </a:p>
        </p:txBody>
      </p:sp>
    </p:spTree>
    <p:extLst>
      <p:ext uri="{BB962C8B-B14F-4D97-AF65-F5344CB8AC3E}">
        <p14:creationId xmlns:p14="http://schemas.microsoft.com/office/powerpoint/2010/main" val="692579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1"/>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17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DFBD98-249E-7741-AE6C-1FED45A6FF58}" type="slidenum">
              <a:rPr lang="en-US"/>
              <a:pPr/>
              <a:t>‹#›</a:t>
            </a:fld>
            <a:endParaRPr lang="en-US"/>
          </a:p>
        </p:txBody>
      </p:sp>
    </p:spTree>
    <p:extLst>
      <p:ext uri="{BB962C8B-B14F-4D97-AF65-F5344CB8AC3E}">
        <p14:creationId xmlns:p14="http://schemas.microsoft.com/office/powerpoint/2010/main" val="86599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97F0B9F-157B-8A44-9DA3-86C962E44847}" type="slidenum">
              <a:rPr lang="en-US"/>
              <a:pPr/>
              <a:t>‹#›</a:t>
            </a:fld>
            <a:endParaRPr lang="en-US"/>
          </a:p>
        </p:txBody>
      </p:sp>
    </p:spTree>
    <p:extLst>
      <p:ext uri="{BB962C8B-B14F-4D97-AF65-F5344CB8AC3E}">
        <p14:creationId xmlns:p14="http://schemas.microsoft.com/office/powerpoint/2010/main" val="2348821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9A06B3B-8739-DD46-9E6D-C832F62F4E85}" type="slidenum">
              <a:rPr lang="en-US"/>
              <a:pPr/>
              <a:t>‹#›</a:t>
            </a:fld>
            <a:endParaRPr lang="en-US"/>
          </a:p>
        </p:txBody>
      </p:sp>
    </p:spTree>
    <p:extLst>
      <p:ext uri="{BB962C8B-B14F-4D97-AF65-F5344CB8AC3E}">
        <p14:creationId xmlns:p14="http://schemas.microsoft.com/office/powerpoint/2010/main" val="1122367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41A803B-CF69-1849-B0AE-2820A201A412}" type="slidenum">
              <a:rPr lang="en-US"/>
              <a:pPr/>
              <a:t>‹#›</a:t>
            </a:fld>
            <a:endParaRPr lang="en-US"/>
          </a:p>
        </p:txBody>
      </p:sp>
    </p:spTree>
    <p:extLst>
      <p:ext uri="{BB962C8B-B14F-4D97-AF65-F5344CB8AC3E}">
        <p14:creationId xmlns:p14="http://schemas.microsoft.com/office/powerpoint/2010/main" val="418670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9F871B74-3188-4042-B693-D9816925427F}" type="slidenum">
              <a:rPr lang="en-US"/>
              <a:pPr/>
              <a:t>‹#›</a:t>
            </a:fld>
            <a:endParaRPr lang="en-US"/>
          </a:p>
        </p:txBody>
      </p:sp>
    </p:spTree>
    <p:extLst>
      <p:ext uri="{BB962C8B-B14F-4D97-AF65-F5344CB8AC3E}">
        <p14:creationId xmlns:p14="http://schemas.microsoft.com/office/powerpoint/2010/main" val="1267499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B22A606E-A4E7-5541-91AC-BFE6EC86AE44}" type="slidenum">
              <a:rPr lang="en-US"/>
              <a:pPr/>
              <a:t>‹#›</a:t>
            </a:fld>
            <a:endParaRPr lang="en-US"/>
          </a:p>
        </p:txBody>
      </p:sp>
    </p:spTree>
    <p:extLst>
      <p:ext uri="{BB962C8B-B14F-4D97-AF65-F5344CB8AC3E}">
        <p14:creationId xmlns:p14="http://schemas.microsoft.com/office/powerpoint/2010/main" val="110266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911A1C9-B761-AC4E-809C-CF97A9E90FD1}" type="slidenum">
              <a:rPr lang="en-US"/>
              <a:pPr/>
              <a:t>‹#›</a:t>
            </a:fld>
            <a:endParaRPr lang="en-US"/>
          </a:p>
        </p:txBody>
      </p:sp>
    </p:spTree>
    <p:extLst>
      <p:ext uri="{BB962C8B-B14F-4D97-AF65-F5344CB8AC3E}">
        <p14:creationId xmlns:p14="http://schemas.microsoft.com/office/powerpoint/2010/main" val="3785451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06477E7-8DD7-FE4B-A186-4AB7692908DC}" type="slidenum">
              <a:rPr lang="en-US"/>
              <a:pPr/>
              <a:t>‹#›</a:t>
            </a:fld>
            <a:endParaRPr lang="en-US"/>
          </a:p>
        </p:txBody>
      </p:sp>
    </p:spTree>
    <p:extLst>
      <p:ext uri="{BB962C8B-B14F-4D97-AF65-F5344CB8AC3E}">
        <p14:creationId xmlns:p14="http://schemas.microsoft.com/office/powerpoint/2010/main" val="6702926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ED36754-EA7D-184F-823D-89647D98BA2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ヒラギノ角ゴ Pro W3" charset="-128"/>
          <a:cs typeface="ヒラギノ角ゴ Pro W3" charset="-128"/>
        </a:defRPr>
      </a:lvl1pPr>
      <a:lvl2pPr algn="ctr" rtl="0" eaLnBrk="0" fontAlgn="base" hangingPunct="0">
        <a:spcBef>
          <a:spcPct val="0"/>
        </a:spcBef>
        <a:spcAft>
          <a:spcPct val="0"/>
        </a:spcAft>
        <a:defRPr sz="4400">
          <a:solidFill>
            <a:schemeClr val="tx2"/>
          </a:solidFill>
          <a:latin typeface="Times" charset="0"/>
          <a:ea typeface="ヒラギノ角ゴ Pro W3" charset="-128"/>
          <a:cs typeface="ヒラギノ角ゴ Pro W3" charset="-128"/>
        </a:defRPr>
      </a:lvl2pPr>
      <a:lvl3pPr algn="ctr" rtl="0" eaLnBrk="0" fontAlgn="base" hangingPunct="0">
        <a:spcBef>
          <a:spcPct val="0"/>
        </a:spcBef>
        <a:spcAft>
          <a:spcPct val="0"/>
        </a:spcAft>
        <a:defRPr sz="4400">
          <a:solidFill>
            <a:schemeClr val="tx2"/>
          </a:solidFill>
          <a:latin typeface="Times" charset="0"/>
          <a:ea typeface="ヒラギノ角ゴ Pro W3" charset="-128"/>
          <a:cs typeface="ヒラギノ角ゴ Pro W3" charset="-128"/>
        </a:defRPr>
      </a:lvl3pPr>
      <a:lvl4pPr algn="ctr" rtl="0" eaLnBrk="0" fontAlgn="base" hangingPunct="0">
        <a:spcBef>
          <a:spcPct val="0"/>
        </a:spcBef>
        <a:spcAft>
          <a:spcPct val="0"/>
        </a:spcAft>
        <a:defRPr sz="4400">
          <a:solidFill>
            <a:schemeClr val="tx2"/>
          </a:solidFill>
          <a:latin typeface="Times" charset="0"/>
          <a:ea typeface="ヒラギノ角ゴ Pro W3" charset="-128"/>
          <a:cs typeface="ヒラギノ角ゴ Pro W3" charset="-128"/>
        </a:defRPr>
      </a:lvl4pPr>
      <a:lvl5pPr algn="ctr" rtl="0" eaLnBrk="0" fontAlgn="base" hangingPunct="0">
        <a:spcBef>
          <a:spcPct val="0"/>
        </a:spcBef>
        <a:spcAft>
          <a:spcPct val="0"/>
        </a:spcAft>
        <a:defRPr sz="4400">
          <a:solidFill>
            <a:schemeClr val="tx2"/>
          </a:solidFill>
          <a:latin typeface="Times"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ヒラギノ角ゴ Pro W3" charset="-128"/>
          <a:cs typeface="ヒラギノ角ゴ Pro W3" charset="-128"/>
        </a:defRPr>
      </a:lvl1pPr>
      <a:lvl2pPr marL="742950" indent="-285750" algn="l" rtl="0" eaLnBrk="0" fontAlgn="base" hangingPunct="0">
        <a:spcBef>
          <a:spcPct val="20000"/>
        </a:spcBef>
        <a:spcAft>
          <a:spcPct val="0"/>
        </a:spcAft>
        <a:buChar char="–"/>
        <a:defRPr sz="2800">
          <a:solidFill>
            <a:schemeClr val="tx1"/>
          </a:solidFill>
          <a:latin typeface="+mn-lt"/>
          <a:ea typeface="ヒラギノ角ゴ Pro W3" charset="-128"/>
          <a:cs typeface="ヒラギノ角ゴ Pro W3" charset="0"/>
        </a:defRPr>
      </a:lvl2pPr>
      <a:lvl3pPr marL="1143000" indent="-228600" algn="l" rtl="0" eaLnBrk="0" fontAlgn="base" hangingPunct="0">
        <a:spcBef>
          <a:spcPct val="20000"/>
        </a:spcBef>
        <a:spcAft>
          <a:spcPct val="0"/>
        </a:spcAft>
        <a:buChar char="•"/>
        <a:defRPr sz="2400">
          <a:solidFill>
            <a:schemeClr val="tx1"/>
          </a:solidFill>
          <a:latin typeface="+mn-lt"/>
          <a:ea typeface="ヒラギノ角ゴ Pro W3" charset="-128"/>
          <a:cs typeface="ヒラギノ角ゴ Pro W3" charset="0"/>
        </a:defRPr>
      </a:lvl3pPr>
      <a:lvl4pPr marL="1600200" indent="-228600" algn="l" rtl="0" eaLnBrk="0" fontAlgn="base" hangingPunct="0">
        <a:spcBef>
          <a:spcPct val="20000"/>
        </a:spcBef>
        <a:spcAft>
          <a:spcPct val="0"/>
        </a:spcAft>
        <a:buChar char="–"/>
        <a:defRPr sz="2000">
          <a:solidFill>
            <a:schemeClr val="tx1"/>
          </a:solidFill>
          <a:latin typeface="+mn-lt"/>
          <a:ea typeface="ヒラギノ角ゴ Pro W3" charset="-128"/>
          <a:cs typeface="ヒラギノ角ゴ Pro W3" charset="0"/>
        </a:defRPr>
      </a:lvl4pPr>
      <a:lvl5pPr marL="2057400" indent="-228600" algn="l" rtl="0" eaLnBrk="0" fontAlgn="base" hangingPunct="0">
        <a:spcBef>
          <a:spcPct val="20000"/>
        </a:spcBef>
        <a:spcAft>
          <a:spcPct val="0"/>
        </a:spcAft>
        <a:buChar char="»"/>
        <a:defRPr sz="2000">
          <a:solidFill>
            <a:schemeClr val="tx1"/>
          </a:solidFill>
          <a:latin typeface="+mn-lt"/>
          <a:ea typeface="ヒラギノ角ゴ Pro W3" charset="-128"/>
          <a:cs typeface="ヒラギノ角ゴ Pro W3" charset="0"/>
        </a:defRPr>
      </a:lvl5pPr>
      <a:lvl6pPr marL="2514600" indent="-228600" algn="l" rtl="0" fontAlgn="base">
        <a:spcBef>
          <a:spcPct val="20000"/>
        </a:spcBef>
        <a:spcAft>
          <a:spcPct val="0"/>
        </a:spcAft>
        <a:buChar char="»"/>
        <a:defRPr sz="2000">
          <a:solidFill>
            <a:schemeClr val="tx1"/>
          </a:solidFill>
          <a:latin typeface="+mn-lt"/>
          <a:ea typeface="ヒラギノ角ゴ Pro W3" charset="-128"/>
        </a:defRPr>
      </a:lvl6pPr>
      <a:lvl7pPr marL="2971800" indent="-228600" algn="l" rtl="0" fontAlgn="base">
        <a:spcBef>
          <a:spcPct val="20000"/>
        </a:spcBef>
        <a:spcAft>
          <a:spcPct val="0"/>
        </a:spcAft>
        <a:buChar char="»"/>
        <a:defRPr sz="2000">
          <a:solidFill>
            <a:schemeClr val="tx1"/>
          </a:solidFill>
          <a:latin typeface="+mn-lt"/>
          <a:ea typeface="ヒラギノ角ゴ Pro W3" charset="-128"/>
        </a:defRPr>
      </a:lvl7pPr>
      <a:lvl8pPr marL="3429000" indent="-228600" algn="l" rtl="0" fontAlgn="base">
        <a:spcBef>
          <a:spcPct val="20000"/>
        </a:spcBef>
        <a:spcAft>
          <a:spcPct val="0"/>
        </a:spcAft>
        <a:buChar char="»"/>
        <a:defRPr sz="2000">
          <a:solidFill>
            <a:schemeClr val="tx1"/>
          </a:solidFill>
          <a:latin typeface="+mn-lt"/>
          <a:ea typeface="ヒラギノ角ゴ Pro W3" charset="-128"/>
        </a:defRPr>
      </a:lvl8pPr>
      <a:lvl9pPr marL="3886200" indent="-228600" algn="l" rtl="0" fontAlgn="base">
        <a:spcBef>
          <a:spcPct val="20000"/>
        </a:spcBef>
        <a:spcAft>
          <a:spcPct val="0"/>
        </a:spcAft>
        <a:buChar char="»"/>
        <a:defRPr sz="2000">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0.jpeg"/><Relationship Id="rId4" Type="http://schemas.openxmlformats.org/officeDocument/2006/relationships/image" Target="../media/image21.jpeg"/><Relationship Id="rId5" Type="http://schemas.openxmlformats.org/officeDocument/2006/relationships/image" Target="../media/image22.jpeg"/><Relationship Id="rId6" Type="http://schemas.openxmlformats.org/officeDocument/2006/relationships/image" Target="../media/image23.jpe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7.xml"/><Relationship Id="rId2"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5" Type="http://schemas.openxmlformats.org/officeDocument/2006/relationships/image" Target="../media/image30.jpeg"/><Relationship Id="rId6" Type="http://schemas.openxmlformats.org/officeDocument/2006/relationships/image" Target="../media/image31.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image" Target="../media/image33.jpeg"/><Relationship Id="rId5" Type="http://schemas.openxmlformats.org/officeDocument/2006/relationships/oleObject" Target="???" TargetMode="External"/><Relationship Id="rId6" Type="http://schemas.openxmlformats.org/officeDocument/2006/relationships/image" Target="../media/image32.png"/><Relationship Id="rId1" Type="http://schemas.openxmlformats.org/officeDocument/2006/relationships/vmlDrawing" Target="../drawings/vmlDrawing2.vml"/><Relationship Id="rId2"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jpeg"/><Relationship Id="rId5" Type="http://schemas.openxmlformats.org/officeDocument/2006/relationships/image" Target="../media/image36.jpe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jpe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16.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40.wmf"/><Relationship Id="rId5" Type="http://schemas.openxmlformats.org/officeDocument/2006/relationships/oleObject" Target="../embeddings/oleObject4.bin"/><Relationship Id="rId6" Type="http://schemas.openxmlformats.org/officeDocument/2006/relationships/image" Target="../media/image41.wmf"/><Relationship Id="rId7" Type="http://schemas.openxmlformats.org/officeDocument/2006/relationships/oleObject" Target="../embeddings/oleObject5.bin"/><Relationship Id="rId8" Type="http://schemas.openxmlformats.org/officeDocument/2006/relationships/image" Target="../media/image42.wmf"/><Relationship Id="rId9" Type="http://schemas.openxmlformats.org/officeDocument/2006/relationships/image" Target="../media/image44.jpeg"/><Relationship Id="rId10" Type="http://schemas.openxmlformats.org/officeDocument/2006/relationships/oleObject" Target="../embeddings/oleObject6.bin"/><Relationship Id="rId11" Type="http://schemas.openxmlformats.org/officeDocument/2006/relationships/image" Target="../media/image43.wmf"/><Relationship Id="rId1" Type="http://schemas.openxmlformats.org/officeDocument/2006/relationships/vmlDrawing" Target="../drawings/vmlDrawing3.vml"/><Relationship Id="rId2"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6.wmf"/><Relationship Id="rId4" Type="http://schemas.openxmlformats.org/officeDocument/2006/relationships/image" Target="../media/image47.png"/><Relationship Id="rId5" Type="http://schemas.openxmlformats.org/officeDocument/2006/relationships/image" Target="../media/image48.png"/><Relationship Id="rId1" Type="http://schemas.openxmlformats.org/officeDocument/2006/relationships/slideLayout" Target="../slideLayouts/slideLayout7.xml"/><Relationship Id="rId2" Type="http://schemas.openxmlformats.org/officeDocument/2006/relationships/image" Target="../media/image45.jpeg"/></Relationships>
</file>

<file path=ppt/slides/_rels/slide18.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oleObject" Target="../embeddings/oleObject7.bin"/><Relationship Id="rId5" Type="http://schemas.openxmlformats.org/officeDocument/2006/relationships/image" Target="../media/image49.emf"/><Relationship Id="rId6" Type="http://schemas.openxmlformats.org/officeDocument/2006/relationships/image" Target="../media/image51.jpeg"/><Relationship Id="rId7" Type="http://schemas.openxmlformats.org/officeDocument/2006/relationships/image" Target="../media/image52.jpeg"/><Relationship Id="rId8" Type="http://schemas.openxmlformats.org/officeDocument/2006/relationships/image" Target="../media/image53.wmf"/><Relationship Id="rId1" Type="http://schemas.openxmlformats.org/officeDocument/2006/relationships/vmlDrawing" Target="../drawings/vmlDrawing4.vml"/><Relationship Id="rId2"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4.jpeg"/><Relationship Id="rId4" Type="http://schemas.openxmlformats.org/officeDocument/2006/relationships/image" Target="../media/image55.jpe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1" Type="http://schemas.openxmlformats.org/officeDocument/2006/relationships/image" Target="../media/image9.jpeg"/><Relationship Id="rId12" Type="http://schemas.openxmlformats.org/officeDocument/2006/relationships/image" Target="../media/image10.emf"/><Relationship Id="rId1" Type="http://schemas.openxmlformats.org/officeDocument/2006/relationships/vmlDrawing" Target="../drawings/vmlDrawing1.vml"/><Relationship Id="rId2" Type="http://schemas.openxmlformats.org/officeDocument/2006/relationships/slideLayout" Target="../slideLayouts/slideLayout6.xml"/><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oleObject" Target="../embeddings/oleObject1.bin"/><Relationship Id="rId8" Type="http://schemas.openxmlformats.org/officeDocument/2006/relationships/image" Target="../media/image3.wmf"/><Relationship Id="rId9" Type="http://schemas.openxmlformats.org/officeDocument/2006/relationships/oleObject" Target="../embeddings/oleObject2.bin"/><Relationship Id="rId10" Type="http://schemas.openxmlformats.org/officeDocument/2006/relationships/image" Target="../media/image4.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228600" y="152400"/>
            <a:ext cx="8686800" cy="685800"/>
          </a:xfrm>
          <a:prstGeom prst="rect">
            <a:avLst/>
          </a:prstGeom>
          <a:noFill/>
          <a:ln w="9525">
            <a:noFill/>
            <a:miter lim="800000"/>
            <a:headEnd/>
            <a:tailEnd/>
          </a:ln>
          <a:effectLst/>
        </p:spPr>
        <p:txBody>
          <a:bodyPr anchor="b"/>
          <a:lstStyle/>
          <a:p>
            <a:pPr algn="ctr" eaLnBrk="1" hangingPunct="1"/>
            <a:r>
              <a:rPr lang="en-US" sz="4000" b="1" i="1" dirty="0" smtClean="0">
                <a:solidFill>
                  <a:schemeClr val="tx2"/>
                </a:solidFill>
                <a:effectLst>
                  <a:outerShdw blurRad="38100" dist="38100" dir="2700000" algn="tl">
                    <a:srgbClr val="DDDDDD"/>
                  </a:outerShdw>
                </a:effectLst>
                <a:latin typeface="Comic Sans MS"/>
                <a:cs typeface="Comic Sans MS"/>
              </a:rPr>
              <a:t>X</a:t>
            </a:r>
            <a:r>
              <a:rPr lang="en-US" sz="4000" b="1" i="1" dirty="0">
                <a:solidFill>
                  <a:schemeClr val="tx2"/>
                </a:solidFill>
                <a:effectLst>
                  <a:outerShdw blurRad="38100" dist="38100" dir="2700000" algn="tl">
                    <a:srgbClr val="DDDDDD"/>
                  </a:outerShdw>
                </a:effectLst>
                <a:latin typeface="Comic Sans MS"/>
                <a:cs typeface="Comic Sans MS"/>
              </a:rPr>
              <a:t>-Ray </a:t>
            </a:r>
            <a:r>
              <a:rPr lang="en-US" sz="4000" b="1" i="1" dirty="0" smtClean="0">
                <a:solidFill>
                  <a:schemeClr val="tx2"/>
                </a:solidFill>
                <a:effectLst>
                  <a:outerShdw blurRad="38100" dist="38100" dir="2700000" algn="tl">
                    <a:srgbClr val="DDDDDD"/>
                  </a:outerShdw>
                </a:effectLst>
                <a:latin typeface="Comic Sans MS"/>
                <a:cs typeface="Comic Sans MS"/>
              </a:rPr>
              <a:t>Interface </a:t>
            </a:r>
            <a:r>
              <a:rPr lang="en-US" sz="4000" b="1" i="1" dirty="0">
                <a:solidFill>
                  <a:schemeClr val="tx2"/>
                </a:solidFill>
                <a:effectLst>
                  <a:outerShdw blurRad="38100" dist="38100" dir="2700000" algn="tl">
                    <a:srgbClr val="DDDDDD"/>
                  </a:outerShdw>
                </a:effectLst>
                <a:latin typeface="Comic Sans MS"/>
                <a:cs typeface="Comic Sans MS"/>
              </a:rPr>
              <a:t>Science</a:t>
            </a:r>
            <a:endParaRPr lang="en-US" sz="900" dirty="0">
              <a:solidFill>
                <a:srgbClr val="000000"/>
              </a:solidFill>
              <a:latin typeface="Comic Sans MS"/>
              <a:cs typeface="Comic Sans MS"/>
            </a:endParaRPr>
          </a:p>
        </p:txBody>
      </p:sp>
      <p:sp>
        <p:nvSpPr>
          <p:cNvPr id="14339" name="Rectangle 3"/>
          <p:cNvSpPr>
            <a:spLocks noChangeArrowheads="1"/>
          </p:cNvSpPr>
          <p:nvPr/>
        </p:nvSpPr>
        <p:spPr bwMode="auto">
          <a:xfrm>
            <a:off x="381000" y="1219200"/>
            <a:ext cx="8229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20000"/>
              </a:spcBef>
            </a:pPr>
            <a:r>
              <a:rPr lang="en-US" sz="2800" u="sng" dirty="0">
                <a:solidFill>
                  <a:srgbClr val="E80000"/>
                </a:solidFill>
                <a:latin typeface="Comic Sans MS"/>
                <a:cs typeface="Comic Sans MS"/>
              </a:rPr>
              <a:t>Michael Bedzyk</a:t>
            </a:r>
            <a:endParaRPr lang="en-US" dirty="0">
              <a:solidFill>
                <a:srgbClr val="E80000"/>
              </a:solidFill>
              <a:latin typeface="Comic Sans MS"/>
              <a:cs typeface="Comic Sans MS"/>
            </a:endParaRPr>
          </a:p>
          <a:p>
            <a:pPr algn="ctr" eaLnBrk="1" hangingPunct="1">
              <a:spcBef>
                <a:spcPct val="20000"/>
              </a:spcBef>
            </a:pPr>
            <a:r>
              <a:rPr lang="en-US" dirty="0">
                <a:solidFill>
                  <a:srgbClr val="E80000"/>
                </a:solidFill>
                <a:latin typeface="Comic Sans MS"/>
                <a:cs typeface="Comic Sans MS"/>
              </a:rPr>
              <a:t> </a:t>
            </a:r>
          </a:p>
          <a:p>
            <a:pPr eaLnBrk="1" hangingPunct="1">
              <a:spcBef>
                <a:spcPct val="20000"/>
              </a:spcBef>
            </a:pPr>
            <a:r>
              <a:rPr lang="en-US" sz="2000" dirty="0">
                <a:solidFill>
                  <a:srgbClr val="660066"/>
                </a:solidFill>
                <a:latin typeface="Comic Sans MS"/>
                <a:cs typeface="Comic Sans MS"/>
              </a:rPr>
              <a:t>Materials Research </a:t>
            </a:r>
            <a:r>
              <a:rPr lang="en-US" sz="2000" dirty="0" smtClean="0">
                <a:solidFill>
                  <a:srgbClr val="660066"/>
                </a:solidFill>
                <a:latin typeface="Comic Sans MS"/>
                <a:cs typeface="Comic Sans MS"/>
              </a:rPr>
              <a:t>Science and Engineering Center </a:t>
            </a:r>
            <a:r>
              <a:rPr lang="en-US" sz="2000" dirty="0">
                <a:solidFill>
                  <a:srgbClr val="660066"/>
                </a:solidFill>
                <a:latin typeface="Comic Sans MS"/>
                <a:cs typeface="Comic Sans MS"/>
              </a:rPr>
              <a:t>(</a:t>
            </a:r>
            <a:r>
              <a:rPr lang="en-US" sz="2000" dirty="0" smtClean="0">
                <a:solidFill>
                  <a:srgbClr val="660066"/>
                </a:solidFill>
                <a:latin typeface="Comic Sans MS"/>
                <a:cs typeface="Comic Sans MS"/>
              </a:rPr>
              <a:t>MRSEC</a:t>
            </a:r>
            <a:r>
              <a:rPr lang="en-US" sz="2000" dirty="0">
                <a:solidFill>
                  <a:srgbClr val="660066"/>
                </a:solidFill>
                <a:latin typeface="Comic Sans MS"/>
                <a:cs typeface="Comic Sans MS"/>
              </a:rPr>
              <a:t>)</a:t>
            </a:r>
          </a:p>
          <a:p>
            <a:pPr eaLnBrk="1" hangingPunct="1">
              <a:spcBef>
                <a:spcPct val="20000"/>
              </a:spcBef>
            </a:pPr>
            <a:r>
              <a:rPr lang="en-US" sz="2000" dirty="0" smtClean="0">
                <a:solidFill>
                  <a:srgbClr val="660066"/>
                </a:solidFill>
                <a:latin typeface="Comic Sans MS"/>
                <a:cs typeface="Comic Sans MS"/>
              </a:rPr>
              <a:t>Institute </a:t>
            </a:r>
            <a:r>
              <a:rPr lang="en-US" sz="2000" dirty="0">
                <a:solidFill>
                  <a:srgbClr val="660066"/>
                </a:solidFill>
                <a:latin typeface="Comic Sans MS"/>
                <a:cs typeface="Comic Sans MS"/>
              </a:rPr>
              <a:t>for Catalysis in Energy Processes (ICEP</a:t>
            </a:r>
            <a:r>
              <a:rPr lang="en-US" sz="2000" dirty="0" smtClean="0">
                <a:solidFill>
                  <a:srgbClr val="660066"/>
                </a:solidFill>
                <a:latin typeface="Comic Sans MS"/>
                <a:cs typeface="Comic Sans MS"/>
              </a:rPr>
              <a:t>)</a:t>
            </a:r>
          </a:p>
          <a:p>
            <a:pPr eaLnBrk="1" hangingPunct="1">
              <a:spcBef>
                <a:spcPct val="20000"/>
              </a:spcBef>
            </a:pPr>
            <a:r>
              <a:rPr lang="en-US" sz="2000" dirty="0" smtClean="0">
                <a:solidFill>
                  <a:srgbClr val="660066"/>
                </a:solidFill>
                <a:latin typeface="Comic Sans MS"/>
                <a:cs typeface="Comic Sans MS"/>
              </a:rPr>
              <a:t>International Institute for Nanotechnology (IIN)</a:t>
            </a:r>
          </a:p>
          <a:p>
            <a:pPr eaLnBrk="1" hangingPunct="1">
              <a:spcBef>
                <a:spcPct val="20000"/>
              </a:spcBef>
            </a:pPr>
            <a:r>
              <a:rPr lang="en-US" sz="2000" dirty="0" smtClean="0">
                <a:solidFill>
                  <a:srgbClr val="660066"/>
                </a:solidFill>
                <a:latin typeface="Comic Sans MS"/>
                <a:cs typeface="Comic Sans MS"/>
              </a:rPr>
              <a:t>Center for Electrical Energy Storage (CEES)</a:t>
            </a:r>
            <a:endParaRPr lang="en-US" sz="2000" dirty="0">
              <a:solidFill>
                <a:srgbClr val="660066"/>
              </a:solidFill>
              <a:latin typeface="Comic Sans MS"/>
              <a:cs typeface="Comic Sans MS"/>
            </a:endParaRPr>
          </a:p>
          <a:p>
            <a:pPr eaLnBrk="1" hangingPunct="1">
              <a:spcBef>
                <a:spcPct val="20000"/>
              </a:spcBef>
            </a:pPr>
            <a:r>
              <a:rPr lang="en-US" sz="2000" dirty="0">
                <a:solidFill>
                  <a:srgbClr val="660066"/>
                </a:solidFill>
                <a:latin typeface="Comic Sans MS"/>
                <a:cs typeface="Comic Sans MS"/>
              </a:rPr>
              <a:t>Synchrotron Research Center (SRC)</a:t>
            </a:r>
            <a:endParaRPr lang="en-US" dirty="0">
              <a:solidFill>
                <a:srgbClr val="660066"/>
              </a:solidFill>
              <a:latin typeface="Comic Sans MS"/>
              <a:cs typeface="Comic Sans MS"/>
            </a:endParaRPr>
          </a:p>
          <a:p>
            <a:pPr algn="ctr" eaLnBrk="1" hangingPunct="1">
              <a:spcBef>
                <a:spcPct val="20000"/>
              </a:spcBef>
            </a:pPr>
            <a:endParaRPr lang="en-US" sz="2800" dirty="0">
              <a:solidFill>
                <a:schemeClr val="hlink"/>
              </a:solidFill>
              <a:latin typeface="Comic Sans MS"/>
              <a:cs typeface="Comic Sans MS"/>
            </a:endParaRPr>
          </a:p>
        </p:txBody>
      </p:sp>
      <p:sp>
        <p:nvSpPr>
          <p:cNvPr id="14340" name="Text Box 4"/>
          <p:cNvSpPr txBox="1">
            <a:spLocks noChangeArrowheads="1"/>
          </p:cNvSpPr>
          <p:nvPr/>
        </p:nvSpPr>
        <p:spPr bwMode="ltGray">
          <a:xfrm>
            <a:off x="304800" y="5334000"/>
            <a:ext cx="38862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0"/>
                <a:cs typeface="ヒラギノ角ゴ Pro W3" charset="0"/>
              </a:defRPr>
            </a:lvl1pPr>
            <a:lvl2pPr marL="37931725" indent="-37474525">
              <a:defRPr sz="2400">
                <a:solidFill>
                  <a:schemeClr val="tx1"/>
                </a:solidFill>
                <a:latin typeface="Times" charset="0"/>
                <a:ea typeface="ヒラギノ角ゴ Pro W3" charset="0"/>
                <a:cs typeface="ヒラギノ角ゴ Pro W3" charset="0"/>
              </a:defRPr>
            </a:lvl2pPr>
            <a:lvl3pPr>
              <a:defRPr sz="2400">
                <a:solidFill>
                  <a:schemeClr val="tx1"/>
                </a:solidFill>
                <a:latin typeface="Times" charset="0"/>
                <a:ea typeface="ヒラギノ角ゴ Pro W3" charset="0"/>
                <a:cs typeface="ヒラギノ角ゴ Pro W3" charset="0"/>
              </a:defRPr>
            </a:lvl3pPr>
            <a:lvl4pPr>
              <a:defRPr sz="2400">
                <a:solidFill>
                  <a:schemeClr val="tx1"/>
                </a:solidFill>
                <a:latin typeface="Times" charset="0"/>
                <a:ea typeface="ヒラギノ角ゴ Pro W3" charset="0"/>
                <a:cs typeface="ヒラギノ角ゴ Pro W3" charset="0"/>
              </a:defRPr>
            </a:lvl4pPr>
            <a:lvl5pPr>
              <a:defRPr sz="2400">
                <a:solidFill>
                  <a:schemeClr val="tx1"/>
                </a:solidFill>
                <a:latin typeface="Times"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9pPr>
          </a:lstStyle>
          <a:p>
            <a:pPr eaLnBrk="1" hangingPunct="1">
              <a:spcBef>
                <a:spcPct val="50000"/>
              </a:spcBef>
            </a:pPr>
            <a:r>
              <a:rPr lang="en-US" sz="2000" dirty="0">
                <a:solidFill>
                  <a:srgbClr val="000000"/>
                </a:solidFill>
                <a:latin typeface="Comic Sans MS"/>
                <a:cs typeface="Comic Sans MS"/>
              </a:rPr>
              <a:t>Funding:  NSF, </a:t>
            </a:r>
            <a:r>
              <a:rPr lang="en-US" sz="2000" dirty="0" smtClean="0">
                <a:solidFill>
                  <a:srgbClr val="000000"/>
                </a:solidFill>
                <a:latin typeface="Comic Sans MS"/>
                <a:cs typeface="Comic Sans MS"/>
              </a:rPr>
              <a:t>DoE, </a:t>
            </a:r>
            <a:r>
              <a:rPr lang="en-US" sz="2000" dirty="0" err="1" smtClean="0">
                <a:solidFill>
                  <a:srgbClr val="000000"/>
                </a:solidFill>
                <a:latin typeface="Comic Sans MS"/>
                <a:cs typeface="Comic Sans MS"/>
              </a:rPr>
              <a:t>Airforce</a:t>
            </a:r>
            <a:endParaRPr lang="en-US" sz="2000" dirty="0">
              <a:solidFill>
                <a:srgbClr val="000000"/>
              </a:solidFill>
              <a:latin typeface="Comic Sans MS"/>
              <a:cs typeface="Comic Sans MS"/>
            </a:endParaRPr>
          </a:p>
        </p:txBody>
      </p:sp>
      <p:sp>
        <p:nvSpPr>
          <p:cNvPr id="14341" name="Rectangle 7"/>
          <p:cNvSpPr>
            <a:spLocks noChangeArrowheads="1"/>
          </p:cNvSpPr>
          <p:nvPr/>
        </p:nvSpPr>
        <p:spPr bwMode="auto">
          <a:xfrm>
            <a:off x="304800" y="4343400"/>
            <a:ext cx="518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dirty="0">
                <a:solidFill>
                  <a:srgbClr val="0000FF"/>
                </a:solidFill>
                <a:latin typeface="Comic Sans MS"/>
                <a:cs typeface="Comic Sans MS"/>
              </a:rPr>
              <a:t>X-rays: APS, NU X-ray </a:t>
            </a:r>
            <a:r>
              <a:rPr lang="en-US" dirty="0" smtClean="0">
                <a:solidFill>
                  <a:srgbClr val="0000FF"/>
                </a:solidFill>
                <a:latin typeface="Comic Sans MS"/>
                <a:cs typeface="Comic Sans MS"/>
              </a:rPr>
              <a:t>Lab, ESRF</a:t>
            </a:r>
            <a:endParaRPr lang="en-US" dirty="0">
              <a:solidFill>
                <a:srgbClr val="0000FF"/>
              </a:solidFill>
              <a:latin typeface="Comic Sans MS"/>
              <a:cs typeface="Comic Sans MS"/>
            </a:endParaRPr>
          </a:p>
        </p:txBody>
      </p:sp>
      <p:pic>
        <p:nvPicPr>
          <p:cNvPr id="1434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7975" y="4572000"/>
            <a:ext cx="3756025" cy="2168525"/>
          </a:xfrm>
          <a:prstGeom prst="rect">
            <a:avLst/>
          </a:prstGeom>
          <a:solidFill>
            <a:srgbClr val="F2DCF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TextBox 21"/>
          <p:cNvSpPr txBox="1">
            <a:spLocks noChangeArrowheads="1"/>
          </p:cNvSpPr>
          <p:nvPr/>
        </p:nvSpPr>
        <p:spPr bwMode="auto">
          <a:xfrm>
            <a:off x="1447800" y="76200"/>
            <a:ext cx="6079734" cy="523220"/>
          </a:xfrm>
          <a:prstGeom prst="rect">
            <a:avLst/>
          </a:prstGeom>
          <a:noFill/>
          <a:ln w="9525">
            <a:noFill/>
            <a:miter lim="800000"/>
            <a:headEnd/>
            <a:tailEnd/>
          </a:ln>
        </p:spPr>
        <p:txBody>
          <a:bodyPr wrap="none">
            <a:spAutoFit/>
          </a:bodyPr>
          <a:lstStyle/>
          <a:p>
            <a:r>
              <a:rPr lang="en-US" altLang="zh-TW" sz="2800" b="1" dirty="0"/>
              <a:t>Self-assembled systems of </a:t>
            </a:r>
            <a:r>
              <a:rPr lang="en-US" altLang="zh-TW" sz="2800" b="1" dirty="0" err="1"/>
              <a:t>amphiphiles</a:t>
            </a:r>
            <a:endParaRPr lang="zh-TW" altLang="en-US" sz="2800" b="1" dirty="0"/>
          </a:p>
        </p:txBody>
      </p:sp>
      <p:grpSp>
        <p:nvGrpSpPr>
          <p:cNvPr id="22532" name="Group 4"/>
          <p:cNvGrpSpPr>
            <a:grpSpLocks/>
          </p:cNvGrpSpPr>
          <p:nvPr/>
        </p:nvGrpSpPr>
        <p:grpSpPr bwMode="auto">
          <a:xfrm>
            <a:off x="4357688" y="5500688"/>
            <a:ext cx="1511300" cy="835025"/>
            <a:chOff x="1791" y="2371"/>
            <a:chExt cx="1071" cy="591"/>
          </a:xfrm>
        </p:grpSpPr>
        <p:grpSp>
          <p:nvGrpSpPr>
            <p:cNvPr id="22795" name="Group 5"/>
            <p:cNvGrpSpPr>
              <a:grpSpLocks/>
            </p:cNvGrpSpPr>
            <p:nvPr/>
          </p:nvGrpSpPr>
          <p:grpSpPr bwMode="auto">
            <a:xfrm rot="10800000">
              <a:off x="1878" y="2655"/>
              <a:ext cx="956" cy="260"/>
              <a:chOff x="1906" y="2371"/>
              <a:chExt cx="956" cy="260"/>
            </a:xfrm>
          </p:grpSpPr>
          <p:grpSp>
            <p:nvGrpSpPr>
              <p:cNvPr id="22981" name="Group 6"/>
              <p:cNvGrpSpPr>
                <a:grpSpLocks/>
              </p:cNvGrpSpPr>
              <p:nvPr/>
            </p:nvGrpSpPr>
            <p:grpSpPr bwMode="auto">
              <a:xfrm>
                <a:off x="1981" y="2375"/>
                <a:ext cx="77" cy="252"/>
                <a:chOff x="1610" y="2296"/>
                <a:chExt cx="77" cy="252"/>
              </a:xfrm>
            </p:grpSpPr>
            <p:pic>
              <p:nvPicPr>
                <p:cNvPr id="23015"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469" name="Oval 9"/>
                <p:cNvSpPr>
                  <a:spLocks noChangeArrowheads="1"/>
                </p:cNvSpPr>
                <p:nvPr/>
              </p:nvSpPr>
              <p:spPr bwMode="auto">
                <a:xfrm>
                  <a:off x="1630" y="2317"/>
                  <a:ext cx="71" cy="72"/>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82" name="Group 9"/>
              <p:cNvGrpSpPr>
                <a:grpSpLocks/>
              </p:cNvGrpSpPr>
              <p:nvPr/>
            </p:nvGrpSpPr>
            <p:grpSpPr bwMode="auto">
              <a:xfrm>
                <a:off x="2544" y="2377"/>
                <a:ext cx="77" cy="252"/>
                <a:chOff x="1610" y="2296"/>
                <a:chExt cx="77" cy="252"/>
              </a:xfrm>
            </p:grpSpPr>
            <p:pic>
              <p:nvPicPr>
                <p:cNvPr id="23013"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467" name="Oval 9"/>
                <p:cNvSpPr>
                  <a:spLocks noChangeArrowheads="1"/>
                </p:cNvSpPr>
                <p:nvPr/>
              </p:nvSpPr>
              <p:spPr bwMode="auto">
                <a:xfrm>
                  <a:off x="1621" y="2307"/>
                  <a:ext cx="85" cy="72"/>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83" name="Group 12"/>
              <p:cNvGrpSpPr>
                <a:grpSpLocks/>
              </p:cNvGrpSpPr>
              <p:nvPr/>
            </p:nvGrpSpPr>
            <p:grpSpPr bwMode="auto">
              <a:xfrm>
                <a:off x="2060" y="2375"/>
                <a:ext cx="78" cy="252"/>
                <a:chOff x="1863" y="2251"/>
                <a:chExt cx="78" cy="252"/>
              </a:xfrm>
            </p:grpSpPr>
            <p:pic>
              <p:nvPicPr>
                <p:cNvPr id="23011"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65" name="Oval 12"/>
                <p:cNvSpPr>
                  <a:spLocks noChangeArrowheads="1"/>
                </p:cNvSpPr>
                <p:nvPr/>
              </p:nvSpPr>
              <p:spPr bwMode="auto">
                <a:xfrm>
                  <a:off x="1882" y="2272"/>
                  <a:ext cx="78" cy="72"/>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84" name="Group 15"/>
              <p:cNvGrpSpPr>
                <a:grpSpLocks/>
              </p:cNvGrpSpPr>
              <p:nvPr/>
            </p:nvGrpSpPr>
            <p:grpSpPr bwMode="auto">
              <a:xfrm>
                <a:off x="2141" y="2375"/>
                <a:ext cx="77" cy="252"/>
                <a:chOff x="1610" y="2296"/>
                <a:chExt cx="77" cy="252"/>
              </a:xfrm>
            </p:grpSpPr>
            <p:pic>
              <p:nvPicPr>
                <p:cNvPr id="23009"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463" name="Oval 9"/>
                <p:cNvSpPr>
                  <a:spLocks noChangeArrowheads="1"/>
                </p:cNvSpPr>
                <p:nvPr/>
              </p:nvSpPr>
              <p:spPr bwMode="auto">
                <a:xfrm>
                  <a:off x="1626" y="2317"/>
                  <a:ext cx="71" cy="72"/>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85" name="Group 18"/>
              <p:cNvGrpSpPr>
                <a:grpSpLocks/>
              </p:cNvGrpSpPr>
              <p:nvPr/>
            </p:nvGrpSpPr>
            <p:grpSpPr bwMode="auto">
              <a:xfrm>
                <a:off x="2385" y="2375"/>
                <a:ext cx="78" cy="252"/>
                <a:chOff x="1863" y="2251"/>
                <a:chExt cx="78" cy="252"/>
              </a:xfrm>
            </p:grpSpPr>
            <p:pic>
              <p:nvPicPr>
                <p:cNvPr id="23007"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61" name="Oval 12"/>
                <p:cNvSpPr>
                  <a:spLocks noChangeArrowheads="1"/>
                </p:cNvSpPr>
                <p:nvPr/>
              </p:nvSpPr>
              <p:spPr bwMode="auto">
                <a:xfrm>
                  <a:off x="1885" y="2272"/>
                  <a:ext cx="78" cy="72"/>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86" name="Group 21"/>
              <p:cNvGrpSpPr>
                <a:grpSpLocks/>
              </p:cNvGrpSpPr>
              <p:nvPr/>
            </p:nvGrpSpPr>
            <p:grpSpPr bwMode="auto">
              <a:xfrm>
                <a:off x="2223" y="2375"/>
                <a:ext cx="78" cy="252"/>
                <a:chOff x="1863" y="2251"/>
                <a:chExt cx="78" cy="252"/>
              </a:xfrm>
            </p:grpSpPr>
            <p:pic>
              <p:nvPicPr>
                <p:cNvPr id="2300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59" name="Oval 12"/>
                <p:cNvSpPr>
                  <a:spLocks noChangeArrowheads="1"/>
                </p:cNvSpPr>
                <p:nvPr/>
              </p:nvSpPr>
              <p:spPr bwMode="auto">
                <a:xfrm>
                  <a:off x="1885" y="2272"/>
                  <a:ext cx="78" cy="72"/>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87" name="Group 24"/>
              <p:cNvGrpSpPr>
                <a:grpSpLocks/>
              </p:cNvGrpSpPr>
              <p:nvPr/>
            </p:nvGrpSpPr>
            <p:grpSpPr bwMode="auto">
              <a:xfrm>
                <a:off x="2785" y="2377"/>
                <a:ext cx="77" cy="252"/>
                <a:chOff x="1610" y="2296"/>
                <a:chExt cx="77" cy="252"/>
              </a:xfrm>
            </p:grpSpPr>
            <p:pic>
              <p:nvPicPr>
                <p:cNvPr id="23003"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457" name="Oval 9"/>
                <p:cNvSpPr>
                  <a:spLocks noChangeArrowheads="1"/>
                </p:cNvSpPr>
                <p:nvPr/>
              </p:nvSpPr>
              <p:spPr bwMode="auto">
                <a:xfrm>
                  <a:off x="1629" y="2307"/>
                  <a:ext cx="70" cy="72"/>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88" name="Group 27"/>
              <p:cNvGrpSpPr>
                <a:grpSpLocks/>
              </p:cNvGrpSpPr>
              <p:nvPr/>
            </p:nvGrpSpPr>
            <p:grpSpPr bwMode="auto">
              <a:xfrm>
                <a:off x="2306" y="2371"/>
                <a:ext cx="77" cy="252"/>
                <a:chOff x="1610" y="2296"/>
                <a:chExt cx="77" cy="252"/>
              </a:xfrm>
            </p:grpSpPr>
            <p:pic>
              <p:nvPicPr>
                <p:cNvPr id="23001"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455" name="Oval 9"/>
                <p:cNvSpPr>
                  <a:spLocks noChangeArrowheads="1"/>
                </p:cNvSpPr>
                <p:nvPr/>
              </p:nvSpPr>
              <p:spPr bwMode="auto">
                <a:xfrm>
                  <a:off x="1628" y="2310"/>
                  <a:ext cx="70" cy="73"/>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89" name="Group 30"/>
              <p:cNvGrpSpPr>
                <a:grpSpLocks/>
              </p:cNvGrpSpPr>
              <p:nvPr/>
            </p:nvGrpSpPr>
            <p:grpSpPr bwMode="auto">
              <a:xfrm>
                <a:off x="2464" y="2379"/>
                <a:ext cx="78" cy="252"/>
                <a:chOff x="1863" y="2251"/>
                <a:chExt cx="78" cy="252"/>
              </a:xfrm>
            </p:grpSpPr>
            <p:pic>
              <p:nvPicPr>
                <p:cNvPr id="22999"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53" name="Oval 12"/>
                <p:cNvSpPr>
                  <a:spLocks noChangeArrowheads="1"/>
                </p:cNvSpPr>
                <p:nvPr/>
              </p:nvSpPr>
              <p:spPr bwMode="auto">
                <a:xfrm>
                  <a:off x="1881" y="2260"/>
                  <a:ext cx="78" cy="74"/>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90" name="Group 33"/>
              <p:cNvGrpSpPr>
                <a:grpSpLocks/>
              </p:cNvGrpSpPr>
              <p:nvPr/>
            </p:nvGrpSpPr>
            <p:grpSpPr bwMode="auto">
              <a:xfrm>
                <a:off x="2706" y="2375"/>
                <a:ext cx="78" cy="252"/>
                <a:chOff x="1863" y="2251"/>
                <a:chExt cx="78" cy="252"/>
              </a:xfrm>
            </p:grpSpPr>
            <p:pic>
              <p:nvPicPr>
                <p:cNvPr id="22997"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51" name="Oval 12"/>
                <p:cNvSpPr>
                  <a:spLocks noChangeArrowheads="1"/>
                </p:cNvSpPr>
                <p:nvPr/>
              </p:nvSpPr>
              <p:spPr bwMode="auto">
                <a:xfrm>
                  <a:off x="1874" y="2272"/>
                  <a:ext cx="88" cy="72"/>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91" name="Group 36"/>
              <p:cNvGrpSpPr>
                <a:grpSpLocks/>
              </p:cNvGrpSpPr>
              <p:nvPr/>
            </p:nvGrpSpPr>
            <p:grpSpPr bwMode="auto">
              <a:xfrm>
                <a:off x="2624" y="2375"/>
                <a:ext cx="78" cy="252"/>
                <a:chOff x="1863" y="2251"/>
                <a:chExt cx="78" cy="252"/>
              </a:xfrm>
            </p:grpSpPr>
            <p:pic>
              <p:nvPicPr>
                <p:cNvPr id="2299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49" name="Oval 12"/>
                <p:cNvSpPr>
                  <a:spLocks noChangeArrowheads="1"/>
                </p:cNvSpPr>
                <p:nvPr/>
              </p:nvSpPr>
              <p:spPr bwMode="auto">
                <a:xfrm>
                  <a:off x="1874" y="2272"/>
                  <a:ext cx="85" cy="72"/>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92" name="Group 39"/>
              <p:cNvGrpSpPr>
                <a:grpSpLocks/>
              </p:cNvGrpSpPr>
              <p:nvPr/>
            </p:nvGrpSpPr>
            <p:grpSpPr bwMode="auto">
              <a:xfrm>
                <a:off x="1906" y="2375"/>
                <a:ext cx="78" cy="252"/>
                <a:chOff x="1863" y="2251"/>
                <a:chExt cx="78" cy="252"/>
              </a:xfrm>
            </p:grpSpPr>
            <p:pic>
              <p:nvPicPr>
                <p:cNvPr id="22993"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47" name="Oval 12"/>
                <p:cNvSpPr>
                  <a:spLocks noChangeArrowheads="1"/>
                </p:cNvSpPr>
                <p:nvPr/>
              </p:nvSpPr>
              <p:spPr bwMode="auto">
                <a:xfrm>
                  <a:off x="1881" y="2272"/>
                  <a:ext cx="78" cy="72"/>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grpSp>
          <p:nvGrpSpPr>
            <p:cNvPr id="22796" name="Group 42"/>
            <p:cNvGrpSpPr>
              <a:grpSpLocks/>
            </p:cNvGrpSpPr>
            <p:nvPr/>
          </p:nvGrpSpPr>
          <p:grpSpPr bwMode="auto">
            <a:xfrm>
              <a:off x="1906" y="2371"/>
              <a:ext cx="956" cy="260"/>
              <a:chOff x="1906" y="2371"/>
              <a:chExt cx="956" cy="260"/>
            </a:xfrm>
          </p:grpSpPr>
          <p:grpSp>
            <p:nvGrpSpPr>
              <p:cNvPr id="22945" name="Group 43"/>
              <p:cNvGrpSpPr>
                <a:grpSpLocks/>
              </p:cNvGrpSpPr>
              <p:nvPr/>
            </p:nvGrpSpPr>
            <p:grpSpPr bwMode="auto">
              <a:xfrm>
                <a:off x="1981" y="2375"/>
                <a:ext cx="77" cy="252"/>
                <a:chOff x="1610" y="2296"/>
                <a:chExt cx="77" cy="252"/>
              </a:xfrm>
            </p:grpSpPr>
            <p:pic>
              <p:nvPicPr>
                <p:cNvPr id="22979"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433" name="Oval 9"/>
                <p:cNvSpPr>
                  <a:spLocks noChangeArrowheads="1"/>
                </p:cNvSpPr>
                <p:nvPr/>
              </p:nvSpPr>
              <p:spPr bwMode="auto">
                <a:xfrm>
                  <a:off x="1610" y="2296"/>
                  <a:ext cx="72" cy="73"/>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46" name="Group 46"/>
              <p:cNvGrpSpPr>
                <a:grpSpLocks/>
              </p:cNvGrpSpPr>
              <p:nvPr/>
            </p:nvGrpSpPr>
            <p:grpSpPr bwMode="auto">
              <a:xfrm>
                <a:off x="2544" y="2377"/>
                <a:ext cx="77" cy="252"/>
                <a:chOff x="1610" y="2296"/>
                <a:chExt cx="77" cy="252"/>
              </a:xfrm>
            </p:grpSpPr>
            <p:pic>
              <p:nvPicPr>
                <p:cNvPr id="22977"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431" name="Oval 9"/>
                <p:cNvSpPr>
                  <a:spLocks noChangeArrowheads="1"/>
                </p:cNvSpPr>
                <p:nvPr/>
              </p:nvSpPr>
              <p:spPr bwMode="auto">
                <a:xfrm>
                  <a:off x="1610" y="2296"/>
                  <a:ext cx="82" cy="76"/>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47" name="Group 49"/>
              <p:cNvGrpSpPr>
                <a:grpSpLocks/>
              </p:cNvGrpSpPr>
              <p:nvPr/>
            </p:nvGrpSpPr>
            <p:grpSpPr bwMode="auto">
              <a:xfrm>
                <a:off x="2060" y="2375"/>
                <a:ext cx="78" cy="252"/>
                <a:chOff x="1863" y="2251"/>
                <a:chExt cx="78" cy="252"/>
              </a:xfrm>
            </p:grpSpPr>
            <p:pic>
              <p:nvPicPr>
                <p:cNvPr id="2297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29" name="Oval 12"/>
                <p:cNvSpPr>
                  <a:spLocks noChangeArrowheads="1"/>
                </p:cNvSpPr>
                <p:nvPr/>
              </p:nvSpPr>
              <p:spPr bwMode="auto">
                <a:xfrm>
                  <a:off x="1863" y="2251"/>
                  <a:ext cx="78"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48" name="Group 52"/>
              <p:cNvGrpSpPr>
                <a:grpSpLocks/>
              </p:cNvGrpSpPr>
              <p:nvPr/>
            </p:nvGrpSpPr>
            <p:grpSpPr bwMode="auto">
              <a:xfrm>
                <a:off x="2141" y="2375"/>
                <a:ext cx="77" cy="252"/>
                <a:chOff x="1610" y="2296"/>
                <a:chExt cx="77" cy="252"/>
              </a:xfrm>
            </p:grpSpPr>
            <p:pic>
              <p:nvPicPr>
                <p:cNvPr id="22973"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427" name="Oval 9"/>
                <p:cNvSpPr>
                  <a:spLocks noChangeArrowheads="1"/>
                </p:cNvSpPr>
                <p:nvPr/>
              </p:nvSpPr>
              <p:spPr bwMode="auto">
                <a:xfrm>
                  <a:off x="1610" y="2296"/>
                  <a:ext cx="72" cy="73"/>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49" name="Group 55"/>
              <p:cNvGrpSpPr>
                <a:grpSpLocks/>
              </p:cNvGrpSpPr>
              <p:nvPr/>
            </p:nvGrpSpPr>
            <p:grpSpPr bwMode="auto">
              <a:xfrm>
                <a:off x="2385" y="2375"/>
                <a:ext cx="78" cy="252"/>
                <a:chOff x="1863" y="2251"/>
                <a:chExt cx="78" cy="252"/>
              </a:xfrm>
            </p:grpSpPr>
            <p:pic>
              <p:nvPicPr>
                <p:cNvPr id="22971"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25" name="Oval 12"/>
                <p:cNvSpPr>
                  <a:spLocks noChangeArrowheads="1"/>
                </p:cNvSpPr>
                <p:nvPr/>
              </p:nvSpPr>
              <p:spPr bwMode="auto">
                <a:xfrm>
                  <a:off x="1863" y="2251"/>
                  <a:ext cx="78"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50" name="Group 58"/>
              <p:cNvGrpSpPr>
                <a:grpSpLocks/>
              </p:cNvGrpSpPr>
              <p:nvPr/>
            </p:nvGrpSpPr>
            <p:grpSpPr bwMode="auto">
              <a:xfrm>
                <a:off x="2223" y="2375"/>
                <a:ext cx="78" cy="252"/>
                <a:chOff x="1863" y="2251"/>
                <a:chExt cx="78" cy="252"/>
              </a:xfrm>
            </p:grpSpPr>
            <p:pic>
              <p:nvPicPr>
                <p:cNvPr id="22969"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23" name="Oval 12"/>
                <p:cNvSpPr>
                  <a:spLocks noChangeArrowheads="1"/>
                </p:cNvSpPr>
                <p:nvPr/>
              </p:nvSpPr>
              <p:spPr bwMode="auto">
                <a:xfrm>
                  <a:off x="1863" y="2251"/>
                  <a:ext cx="78"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51" name="Group 61"/>
              <p:cNvGrpSpPr>
                <a:grpSpLocks/>
              </p:cNvGrpSpPr>
              <p:nvPr/>
            </p:nvGrpSpPr>
            <p:grpSpPr bwMode="auto">
              <a:xfrm>
                <a:off x="2785" y="2377"/>
                <a:ext cx="77" cy="252"/>
                <a:chOff x="1610" y="2296"/>
                <a:chExt cx="77" cy="252"/>
              </a:xfrm>
            </p:grpSpPr>
            <p:pic>
              <p:nvPicPr>
                <p:cNvPr id="22967"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421" name="Oval 9"/>
                <p:cNvSpPr>
                  <a:spLocks noChangeArrowheads="1"/>
                </p:cNvSpPr>
                <p:nvPr/>
              </p:nvSpPr>
              <p:spPr bwMode="auto">
                <a:xfrm>
                  <a:off x="1615" y="2296"/>
                  <a:ext cx="72" cy="76"/>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52" name="Group 64"/>
              <p:cNvGrpSpPr>
                <a:grpSpLocks/>
              </p:cNvGrpSpPr>
              <p:nvPr/>
            </p:nvGrpSpPr>
            <p:grpSpPr bwMode="auto">
              <a:xfrm>
                <a:off x="2306" y="2371"/>
                <a:ext cx="77" cy="252"/>
                <a:chOff x="1610" y="2296"/>
                <a:chExt cx="77" cy="252"/>
              </a:xfrm>
            </p:grpSpPr>
            <p:pic>
              <p:nvPicPr>
                <p:cNvPr id="22965"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419" name="Oval 9"/>
                <p:cNvSpPr>
                  <a:spLocks noChangeArrowheads="1"/>
                </p:cNvSpPr>
                <p:nvPr/>
              </p:nvSpPr>
              <p:spPr bwMode="auto">
                <a:xfrm>
                  <a:off x="1610" y="2296"/>
                  <a:ext cx="72" cy="76"/>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53" name="Group 67"/>
              <p:cNvGrpSpPr>
                <a:grpSpLocks/>
              </p:cNvGrpSpPr>
              <p:nvPr/>
            </p:nvGrpSpPr>
            <p:grpSpPr bwMode="auto">
              <a:xfrm>
                <a:off x="2464" y="2379"/>
                <a:ext cx="78" cy="252"/>
                <a:chOff x="1863" y="2251"/>
                <a:chExt cx="78" cy="252"/>
              </a:xfrm>
            </p:grpSpPr>
            <p:pic>
              <p:nvPicPr>
                <p:cNvPr id="22963"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17" name="Oval 12"/>
                <p:cNvSpPr>
                  <a:spLocks noChangeArrowheads="1"/>
                </p:cNvSpPr>
                <p:nvPr/>
              </p:nvSpPr>
              <p:spPr bwMode="auto">
                <a:xfrm>
                  <a:off x="1863" y="2251"/>
                  <a:ext cx="78" cy="76"/>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54" name="Group 70"/>
              <p:cNvGrpSpPr>
                <a:grpSpLocks/>
              </p:cNvGrpSpPr>
              <p:nvPr/>
            </p:nvGrpSpPr>
            <p:grpSpPr bwMode="auto">
              <a:xfrm>
                <a:off x="2706" y="2375"/>
                <a:ext cx="78" cy="252"/>
                <a:chOff x="1863" y="2251"/>
                <a:chExt cx="78" cy="252"/>
              </a:xfrm>
            </p:grpSpPr>
            <p:pic>
              <p:nvPicPr>
                <p:cNvPr id="22961"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15" name="Oval 12"/>
                <p:cNvSpPr>
                  <a:spLocks noChangeArrowheads="1"/>
                </p:cNvSpPr>
                <p:nvPr/>
              </p:nvSpPr>
              <p:spPr bwMode="auto">
                <a:xfrm>
                  <a:off x="1863" y="2251"/>
                  <a:ext cx="83"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55" name="Group 73"/>
              <p:cNvGrpSpPr>
                <a:grpSpLocks/>
              </p:cNvGrpSpPr>
              <p:nvPr/>
            </p:nvGrpSpPr>
            <p:grpSpPr bwMode="auto">
              <a:xfrm>
                <a:off x="2624" y="2375"/>
                <a:ext cx="78" cy="252"/>
                <a:chOff x="1863" y="2251"/>
                <a:chExt cx="78" cy="252"/>
              </a:xfrm>
            </p:grpSpPr>
            <p:pic>
              <p:nvPicPr>
                <p:cNvPr id="22959"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13" name="Oval 12"/>
                <p:cNvSpPr>
                  <a:spLocks noChangeArrowheads="1"/>
                </p:cNvSpPr>
                <p:nvPr/>
              </p:nvSpPr>
              <p:spPr bwMode="auto">
                <a:xfrm>
                  <a:off x="1858" y="2251"/>
                  <a:ext cx="83"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56" name="Group 76"/>
              <p:cNvGrpSpPr>
                <a:grpSpLocks/>
              </p:cNvGrpSpPr>
              <p:nvPr/>
            </p:nvGrpSpPr>
            <p:grpSpPr bwMode="auto">
              <a:xfrm>
                <a:off x="1906" y="2375"/>
                <a:ext cx="78" cy="252"/>
                <a:chOff x="1863" y="2251"/>
                <a:chExt cx="78" cy="252"/>
              </a:xfrm>
            </p:grpSpPr>
            <p:pic>
              <p:nvPicPr>
                <p:cNvPr id="22957"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11" name="Oval 12"/>
                <p:cNvSpPr>
                  <a:spLocks noChangeArrowheads="1"/>
                </p:cNvSpPr>
                <p:nvPr/>
              </p:nvSpPr>
              <p:spPr bwMode="auto">
                <a:xfrm>
                  <a:off x="1863" y="2251"/>
                  <a:ext cx="78"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grpSp>
          <p:nvGrpSpPr>
            <p:cNvPr id="22797" name="Group 79"/>
            <p:cNvGrpSpPr>
              <a:grpSpLocks/>
            </p:cNvGrpSpPr>
            <p:nvPr/>
          </p:nvGrpSpPr>
          <p:grpSpPr bwMode="auto">
            <a:xfrm>
              <a:off x="1837" y="2679"/>
              <a:ext cx="959" cy="256"/>
              <a:chOff x="1817" y="2840"/>
              <a:chExt cx="959" cy="256"/>
            </a:xfrm>
          </p:grpSpPr>
          <p:grpSp>
            <p:nvGrpSpPr>
              <p:cNvPr id="22909" name="Group 80"/>
              <p:cNvGrpSpPr>
                <a:grpSpLocks/>
              </p:cNvGrpSpPr>
              <p:nvPr/>
            </p:nvGrpSpPr>
            <p:grpSpPr bwMode="auto">
              <a:xfrm rot="10800000">
                <a:off x="2699" y="2840"/>
                <a:ext cx="77" cy="252"/>
                <a:chOff x="1610" y="2296"/>
                <a:chExt cx="77" cy="252"/>
              </a:xfrm>
            </p:grpSpPr>
            <p:pic>
              <p:nvPicPr>
                <p:cNvPr id="22943"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97" name="Oval 9"/>
                <p:cNvSpPr>
                  <a:spLocks noChangeArrowheads="1"/>
                </p:cNvSpPr>
                <p:nvPr/>
              </p:nvSpPr>
              <p:spPr bwMode="auto">
                <a:xfrm>
                  <a:off x="1624" y="2313"/>
                  <a:ext cx="71" cy="74"/>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10" name="Group 83"/>
              <p:cNvGrpSpPr>
                <a:grpSpLocks/>
              </p:cNvGrpSpPr>
              <p:nvPr/>
            </p:nvGrpSpPr>
            <p:grpSpPr bwMode="auto">
              <a:xfrm rot="10800000">
                <a:off x="2620" y="2840"/>
                <a:ext cx="78" cy="252"/>
                <a:chOff x="1863" y="2251"/>
                <a:chExt cx="78" cy="252"/>
              </a:xfrm>
            </p:grpSpPr>
            <p:pic>
              <p:nvPicPr>
                <p:cNvPr id="22941"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95" name="Oval 12"/>
                <p:cNvSpPr>
                  <a:spLocks noChangeArrowheads="1"/>
                </p:cNvSpPr>
                <p:nvPr/>
              </p:nvSpPr>
              <p:spPr bwMode="auto">
                <a:xfrm>
                  <a:off x="1872" y="2268"/>
                  <a:ext cx="88" cy="74"/>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11" name="Group 86"/>
              <p:cNvGrpSpPr>
                <a:grpSpLocks/>
              </p:cNvGrpSpPr>
              <p:nvPr/>
            </p:nvGrpSpPr>
            <p:grpSpPr bwMode="auto">
              <a:xfrm rot="10800000">
                <a:off x="2381" y="2840"/>
                <a:ext cx="77" cy="252"/>
                <a:chOff x="1610" y="2296"/>
                <a:chExt cx="77" cy="252"/>
              </a:xfrm>
            </p:grpSpPr>
            <p:pic>
              <p:nvPicPr>
                <p:cNvPr id="22939"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93" name="Oval 9"/>
                <p:cNvSpPr>
                  <a:spLocks noChangeArrowheads="1"/>
                </p:cNvSpPr>
                <p:nvPr/>
              </p:nvSpPr>
              <p:spPr bwMode="auto">
                <a:xfrm>
                  <a:off x="1630" y="2313"/>
                  <a:ext cx="71" cy="74"/>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12" name="Group 89"/>
              <p:cNvGrpSpPr>
                <a:grpSpLocks/>
              </p:cNvGrpSpPr>
              <p:nvPr/>
            </p:nvGrpSpPr>
            <p:grpSpPr bwMode="auto">
              <a:xfrm rot="10800000">
                <a:off x="2142" y="2844"/>
                <a:ext cx="77" cy="252"/>
                <a:chOff x="1610" y="2296"/>
                <a:chExt cx="77" cy="252"/>
              </a:xfrm>
            </p:grpSpPr>
            <p:pic>
              <p:nvPicPr>
                <p:cNvPr id="22937"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91" name="Oval 9"/>
                <p:cNvSpPr>
                  <a:spLocks noChangeArrowheads="1"/>
                </p:cNvSpPr>
                <p:nvPr/>
              </p:nvSpPr>
              <p:spPr bwMode="auto">
                <a:xfrm>
                  <a:off x="1624" y="2312"/>
                  <a:ext cx="70" cy="72"/>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13" name="Group 92"/>
              <p:cNvGrpSpPr>
                <a:grpSpLocks/>
              </p:cNvGrpSpPr>
              <p:nvPr/>
            </p:nvGrpSpPr>
            <p:grpSpPr bwMode="auto">
              <a:xfrm rot="10800000">
                <a:off x="2542" y="2840"/>
                <a:ext cx="78" cy="252"/>
                <a:chOff x="1863" y="2251"/>
                <a:chExt cx="78" cy="252"/>
              </a:xfrm>
            </p:grpSpPr>
            <p:pic>
              <p:nvPicPr>
                <p:cNvPr id="2293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89" name="Oval 12"/>
                <p:cNvSpPr>
                  <a:spLocks noChangeArrowheads="1"/>
                </p:cNvSpPr>
                <p:nvPr/>
              </p:nvSpPr>
              <p:spPr bwMode="auto">
                <a:xfrm>
                  <a:off x="1871" y="2268"/>
                  <a:ext cx="78" cy="74"/>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14" name="Group 95"/>
              <p:cNvGrpSpPr>
                <a:grpSpLocks/>
              </p:cNvGrpSpPr>
              <p:nvPr/>
            </p:nvGrpSpPr>
            <p:grpSpPr bwMode="auto">
              <a:xfrm rot="10800000">
                <a:off x="2460" y="2840"/>
                <a:ext cx="78" cy="252"/>
                <a:chOff x="1863" y="2251"/>
                <a:chExt cx="78" cy="252"/>
              </a:xfrm>
            </p:grpSpPr>
            <p:pic>
              <p:nvPicPr>
                <p:cNvPr id="22933"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87" name="Oval 12"/>
                <p:cNvSpPr>
                  <a:spLocks noChangeArrowheads="1"/>
                </p:cNvSpPr>
                <p:nvPr/>
              </p:nvSpPr>
              <p:spPr bwMode="auto">
                <a:xfrm>
                  <a:off x="1870" y="2268"/>
                  <a:ext cx="84" cy="74"/>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15" name="Group 98"/>
              <p:cNvGrpSpPr>
                <a:grpSpLocks/>
              </p:cNvGrpSpPr>
              <p:nvPr/>
            </p:nvGrpSpPr>
            <p:grpSpPr bwMode="auto">
              <a:xfrm rot="10800000">
                <a:off x="2221" y="2844"/>
                <a:ext cx="78" cy="252"/>
                <a:chOff x="1863" y="2251"/>
                <a:chExt cx="78" cy="252"/>
              </a:xfrm>
            </p:grpSpPr>
            <p:pic>
              <p:nvPicPr>
                <p:cNvPr id="22931"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85" name="Oval 12"/>
                <p:cNvSpPr>
                  <a:spLocks noChangeArrowheads="1"/>
                </p:cNvSpPr>
                <p:nvPr/>
              </p:nvSpPr>
              <p:spPr bwMode="auto">
                <a:xfrm>
                  <a:off x="1867" y="2267"/>
                  <a:ext cx="78" cy="72"/>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16" name="Group 101"/>
              <p:cNvGrpSpPr>
                <a:grpSpLocks/>
              </p:cNvGrpSpPr>
              <p:nvPr/>
            </p:nvGrpSpPr>
            <p:grpSpPr bwMode="auto">
              <a:xfrm rot="10800000">
                <a:off x="1899" y="2842"/>
                <a:ext cx="77" cy="252"/>
                <a:chOff x="1610" y="2296"/>
                <a:chExt cx="77" cy="252"/>
              </a:xfrm>
            </p:grpSpPr>
            <p:pic>
              <p:nvPicPr>
                <p:cNvPr id="22929"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83" name="Oval 9"/>
                <p:cNvSpPr>
                  <a:spLocks noChangeArrowheads="1"/>
                </p:cNvSpPr>
                <p:nvPr/>
              </p:nvSpPr>
              <p:spPr bwMode="auto">
                <a:xfrm>
                  <a:off x="1624" y="2312"/>
                  <a:ext cx="70" cy="73"/>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17" name="Group 104"/>
              <p:cNvGrpSpPr>
                <a:grpSpLocks/>
              </p:cNvGrpSpPr>
              <p:nvPr/>
            </p:nvGrpSpPr>
            <p:grpSpPr bwMode="auto">
              <a:xfrm rot="10800000">
                <a:off x="2300" y="2844"/>
                <a:ext cx="78" cy="252"/>
                <a:chOff x="1863" y="2251"/>
                <a:chExt cx="78" cy="252"/>
              </a:xfrm>
            </p:grpSpPr>
            <p:pic>
              <p:nvPicPr>
                <p:cNvPr id="22927"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81" name="Oval 12"/>
                <p:cNvSpPr>
                  <a:spLocks noChangeArrowheads="1"/>
                </p:cNvSpPr>
                <p:nvPr/>
              </p:nvSpPr>
              <p:spPr bwMode="auto">
                <a:xfrm>
                  <a:off x="1870" y="2267"/>
                  <a:ext cx="78" cy="72"/>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18" name="Group 107"/>
              <p:cNvGrpSpPr>
                <a:grpSpLocks/>
              </p:cNvGrpSpPr>
              <p:nvPr/>
            </p:nvGrpSpPr>
            <p:grpSpPr bwMode="auto">
              <a:xfrm rot="10800000">
                <a:off x="1817" y="2840"/>
                <a:ext cx="78" cy="252"/>
                <a:chOff x="1863" y="2251"/>
                <a:chExt cx="78" cy="252"/>
              </a:xfrm>
            </p:grpSpPr>
            <p:pic>
              <p:nvPicPr>
                <p:cNvPr id="2292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79" name="Oval 12"/>
                <p:cNvSpPr>
                  <a:spLocks noChangeArrowheads="1"/>
                </p:cNvSpPr>
                <p:nvPr/>
              </p:nvSpPr>
              <p:spPr bwMode="auto">
                <a:xfrm>
                  <a:off x="1866" y="2268"/>
                  <a:ext cx="78" cy="74"/>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19" name="Group 110"/>
              <p:cNvGrpSpPr>
                <a:grpSpLocks/>
              </p:cNvGrpSpPr>
              <p:nvPr/>
            </p:nvGrpSpPr>
            <p:grpSpPr bwMode="auto">
              <a:xfrm rot="10800000">
                <a:off x="1977" y="2840"/>
                <a:ext cx="78" cy="252"/>
                <a:chOff x="1863" y="2251"/>
                <a:chExt cx="78" cy="252"/>
              </a:xfrm>
            </p:grpSpPr>
            <p:pic>
              <p:nvPicPr>
                <p:cNvPr id="22923"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77" name="Oval 12"/>
                <p:cNvSpPr>
                  <a:spLocks noChangeArrowheads="1"/>
                </p:cNvSpPr>
                <p:nvPr/>
              </p:nvSpPr>
              <p:spPr bwMode="auto">
                <a:xfrm>
                  <a:off x="1870" y="2268"/>
                  <a:ext cx="78" cy="74"/>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920" name="Group 113"/>
              <p:cNvGrpSpPr>
                <a:grpSpLocks/>
              </p:cNvGrpSpPr>
              <p:nvPr/>
            </p:nvGrpSpPr>
            <p:grpSpPr bwMode="auto">
              <a:xfrm rot="10800000">
                <a:off x="2060" y="2844"/>
                <a:ext cx="78" cy="252"/>
                <a:chOff x="1863" y="2251"/>
                <a:chExt cx="78" cy="252"/>
              </a:xfrm>
            </p:grpSpPr>
            <p:pic>
              <p:nvPicPr>
                <p:cNvPr id="22921"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75" name="Oval 12"/>
                <p:cNvSpPr>
                  <a:spLocks noChangeArrowheads="1"/>
                </p:cNvSpPr>
                <p:nvPr/>
              </p:nvSpPr>
              <p:spPr bwMode="auto">
                <a:xfrm>
                  <a:off x="1866" y="2267"/>
                  <a:ext cx="78" cy="72"/>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grpSp>
          <p:nvGrpSpPr>
            <p:cNvPr id="22798" name="Group 116"/>
            <p:cNvGrpSpPr>
              <a:grpSpLocks/>
            </p:cNvGrpSpPr>
            <p:nvPr/>
          </p:nvGrpSpPr>
          <p:grpSpPr bwMode="auto">
            <a:xfrm>
              <a:off x="1791" y="2704"/>
              <a:ext cx="959" cy="258"/>
              <a:chOff x="1589" y="2722"/>
              <a:chExt cx="959" cy="258"/>
            </a:xfrm>
          </p:grpSpPr>
          <p:grpSp>
            <p:nvGrpSpPr>
              <p:cNvPr id="22873" name="Group 117"/>
              <p:cNvGrpSpPr>
                <a:grpSpLocks/>
              </p:cNvGrpSpPr>
              <p:nvPr/>
            </p:nvGrpSpPr>
            <p:grpSpPr bwMode="auto">
              <a:xfrm rot="10800000">
                <a:off x="2471" y="2726"/>
                <a:ext cx="77" cy="252"/>
                <a:chOff x="1610" y="2296"/>
                <a:chExt cx="77" cy="252"/>
              </a:xfrm>
            </p:grpSpPr>
            <p:pic>
              <p:nvPicPr>
                <p:cNvPr id="22907"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61" name="Oval 9"/>
                <p:cNvSpPr>
                  <a:spLocks noChangeArrowheads="1"/>
                </p:cNvSpPr>
                <p:nvPr/>
              </p:nvSpPr>
              <p:spPr bwMode="auto">
                <a:xfrm>
                  <a:off x="1627" y="2312"/>
                  <a:ext cx="71" cy="73"/>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74" name="Group 120"/>
              <p:cNvGrpSpPr>
                <a:grpSpLocks/>
              </p:cNvGrpSpPr>
              <p:nvPr/>
            </p:nvGrpSpPr>
            <p:grpSpPr bwMode="auto">
              <a:xfrm rot="10800000">
                <a:off x="2392" y="2726"/>
                <a:ext cx="78" cy="252"/>
                <a:chOff x="1863" y="2251"/>
                <a:chExt cx="78" cy="252"/>
              </a:xfrm>
            </p:grpSpPr>
            <p:pic>
              <p:nvPicPr>
                <p:cNvPr id="2290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59" name="Oval 12"/>
                <p:cNvSpPr>
                  <a:spLocks noChangeArrowheads="1"/>
                </p:cNvSpPr>
                <p:nvPr/>
              </p:nvSpPr>
              <p:spPr bwMode="auto">
                <a:xfrm>
                  <a:off x="1873" y="2267"/>
                  <a:ext cx="88"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75" name="Group 123"/>
              <p:cNvGrpSpPr>
                <a:grpSpLocks/>
              </p:cNvGrpSpPr>
              <p:nvPr/>
            </p:nvGrpSpPr>
            <p:grpSpPr bwMode="auto">
              <a:xfrm rot="10800000">
                <a:off x="2315" y="2726"/>
                <a:ext cx="77" cy="252"/>
                <a:chOff x="1610" y="2296"/>
                <a:chExt cx="77" cy="252"/>
              </a:xfrm>
            </p:grpSpPr>
            <p:pic>
              <p:nvPicPr>
                <p:cNvPr id="22903"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57" name="Oval 9"/>
                <p:cNvSpPr>
                  <a:spLocks noChangeArrowheads="1"/>
                </p:cNvSpPr>
                <p:nvPr/>
              </p:nvSpPr>
              <p:spPr bwMode="auto">
                <a:xfrm>
                  <a:off x="1626" y="2312"/>
                  <a:ext cx="70" cy="73"/>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76" name="Group 126"/>
              <p:cNvGrpSpPr>
                <a:grpSpLocks/>
              </p:cNvGrpSpPr>
              <p:nvPr/>
            </p:nvGrpSpPr>
            <p:grpSpPr bwMode="auto">
              <a:xfrm rot="10800000">
                <a:off x="2067" y="2722"/>
                <a:ext cx="77" cy="252"/>
                <a:chOff x="1610" y="2296"/>
                <a:chExt cx="77" cy="252"/>
              </a:xfrm>
            </p:grpSpPr>
            <p:pic>
              <p:nvPicPr>
                <p:cNvPr id="22901"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55" name="Oval 9"/>
                <p:cNvSpPr>
                  <a:spLocks noChangeArrowheads="1"/>
                </p:cNvSpPr>
                <p:nvPr/>
              </p:nvSpPr>
              <p:spPr bwMode="auto">
                <a:xfrm>
                  <a:off x="1624" y="2296"/>
                  <a:ext cx="71" cy="80"/>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77" name="Group 129"/>
              <p:cNvGrpSpPr>
                <a:grpSpLocks/>
              </p:cNvGrpSpPr>
              <p:nvPr/>
            </p:nvGrpSpPr>
            <p:grpSpPr bwMode="auto">
              <a:xfrm rot="10800000">
                <a:off x="2232" y="2726"/>
                <a:ext cx="78" cy="252"/>
                <a:chOff x="1863" y="2251"/>
                <a:chExt cx="78" cy="252"/>
              </a:xfrm>
            </p:grpSpPr>
            <p:pic>
              <p:nvPicPr>
                <p:cNvPr id="22899"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53" name="Oval 12"/>
                <p:cNvSpPr>
                  <a:spLocks noChangeArrowheads="1"/>
                </p:cNvSpPr>
                <p:nvPr/>
              </p:nvSpPr>
              <p:spPr bwMode="auto">
                <a:xfrm>
                  <a:off x="1872" y="2267"/>
                  <a:ext cx="85"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78" name="Group 132"/>
              <p:cNvGrpSpPr>
                <a:grpSpLocks/>
              </p:cNvGrpSpPr>
              <p:nvPr/>
            </p:nvGrpSpPr>
            <p:grpSpPr bwMode="auto">
              <a:xfrm rot="10800000">
                <a:off x="2150" y="2726"/>
                <a:ext cx="78" cy="252"/>
                <a:chOff x="1863" y="2251"/>
                <a:chExt cx="78" cy="252"/>
              </a:xfrm>
            </p:grpSpPr>
            <p:pic>
              <p:nvPicPr>
                <p:cNvPr id="22897"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51" name="Oval 12"/>
                <p:cNvSpPr>
                  <a:spLocks noChangeArrowheads="1"/>
                </p:cNvSpPr>
                <p:nvPr/>
              </p:nvSpPr>
              <p:spPr bwMode="auto">
                <a:xfrm>
                  <a:off x="1872" y="2267"/>
                  <a:ext cx="88"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79" name="Group 135"/>
              <p:cNvGrpSpPr>
                <a:grpSpLocks/>
              </p:cNvGrpSpPr>
              <p:nvPr/>
            </p:nvGrpSpPr>
            <p:grpSpPr bwMode="auto">
              <a:xfrm rot="10800000">
                <a:off x="1988" y="2726"/>
                <a:ext cx="78" cy="252"/>
                <a:chOff x="1863" y="2251"/>
                <a:chExt cx="78" cy="252"/>
              </a:xfrm>
            </p:grpSpPr>
            <p:pic>
              <p:nvPicPr>
                <p:cNvPr id="2289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49" name="Oval 12"/>
                <p:cNvSpPr>
                  <a:spLocks noChangeArrowheads="1"/>
                </p:cNvSpPr>
                <p:nvPr/>
              </p:nvSpPr>
              <p:spPr bwMode="auto">
                <a:xfrm>
                  <a:off x="1872" y="2267"/>
                  <a:ext cx="88"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80" name="Group 138"/>
              <p:cNvGrpSpPr>
                <a:grpSpLocks/>
              </p:cNvGrpSpPr>
              <p:nvPr/>
            </p:nvGrpSpPr>
            <p:grpSpPr bwMode="auto">
              <a:xfrm rot="10800000">
                <a:off x="1671" y="2728"/>
                <a:ext cx="77" cy="252"/>
                <a:chOff x="1610" y="2296"/>
                <a:chExt cx="77" cy="252"/>
              </a:xfrm>
            </p:grpSpPr>
            <p:pic>
              <p:nvPicPr>
                <p:cNvPr id="22893"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47" name="Oval 9"/>
                <p:cNvSpPr>
                  <a:spLocks noChangeArrowheads="1"/>
                </p:cNvSpPr>
                <p:nvPr/>
              </p:nvSpPr>
              <p:spPr bwMode="auto">
                <a:xfrm>
                  <a:off x="1624" y="2296"/>
                  <a:ext cx="71" cy="80"/>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81" name="Group 141"/>
              <p:cNvGrpSpPr>
                <a:grpSpLocks/>
              </p:cNvGrpSpPr>
              <p:nvPr/>
            </p:nvGrpSpPr>
            <p:grpSpPr bwMode="auto">
              <a:xfrm rot="10800000">
                <a:off x="1829" y="2728"/>
                <a:ext cx="77" cy="252"/>
                <a:chOff x="1610" y="2296"/>
                <a:chExt cx="77" cy="252"/>
              </a:xfrm>
            </p:grpSpPr>
            <p:pic>
              <p:nvPicPr>
                <p:cNvPr id="22891"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45" name="Oval 9"/>
                <p:cNvSpPr>
                  <a:spLocks noChangeArrowheads="1"/>
                </p:cNvSpPr>
                <p:nvPr/>
              </p:nvSpPr>
              <p:spPr bwMode="auto">
                <a:xfrm>
                  <a:off x="1605" y="2296"/>
                  <a:ext cx="85" cy="80"/>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82" name="Group 144"/>
              <p:cNvGrpSpPr>
                <a:grpSpLocks/>
              </p:cNvGrpSpPr>
              <p:nvPr/>
            </p:nvGrpSpPr>
            <p:grpSpPr bwMode="auto">
              <a:xfrm rot="10800000">
                <a:off x="1907" y="2726"/>
                <a:ext cx="78" cy="252"/>
                <a:chOff x="1863" y="2251"/>
                <a:chExt cx="78" cy="252"/>
              </a:xfrm>
            </p:grpSpPr>
            <p:pic>
              <p:nvPicPr>
                <p:cNvPr id="22889"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43" name="Oval 12"/>
                <p:cNvSpPr>
                  <a:spLocks noChangeArrowheads="1"/>
                </p:cNvSpPr>
                <p:nvPr/>
              </p:nvSpPr>
              <p:spPr bwMode="auto">
                <a:xfrm>
                  <a:off x="1865" y="2267"/>
                  <a:ext cx="78"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83" name="Group 147"/>
              <p:cNvGrpSpPr>
                <a:grpSpLocks/>
              </p:cNvGrpSpPr>
              <p:nvPr/>
            </p:nvGrpSpPr>
            <p:grpSpPr bwMode="auto">
              <a:xfrm rot="10800000">
                <a:off x="1589" y="2726"/>
                <a:ext cx="78" cy="252"/>
                <a:chOff x="1863" y="2251"/>
                <a:chExt cx="78" cy="252"/>
              </a:xfrm>
            </p:grpSpPr>
            <p:pic>
              <p:nvPicPr>
                <p:cNvPr id="22887"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41" name="Oval 12"/>
                <p:cNvSpPr>
                  <a:spLocks noChangeArrowheads="1"/>
                </p:cNvSpPr>
                <p:nvPr/>
              </p:nvSpPr>
              <p:spPr bwMode="auto">
                <a:xfrm>
                  <a:off x="1867" y="2267"/>
                  <a:ext cx="78"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84" name="Group 150"/>
              <p:cNvGrpSpPr>
                <a:grpSpLocks/>
              </p:cNvGrpSpPr>
              <p:nvPr/>
            </p:nvGrpSpPr>
            <p:grpSpPr bwMode="auto">
              <a:xfrm rot="10800000">
                <a:off x="1749" y="2726"/>
                <a:ext cx="78" cy="252"/>
                <a:chOff x="1863" y="2251"/>
                <a:chExt cx="78" cy="252"/>
              </a:xfrm>
            </p:grpSpPr>
            <p:pic>
              <p:nvPicPr>
                <p:cNvPr id="2288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39" name="Oval 12"/>
                <p:cNvSpPr>
                  <a:spLocks noChangeArrowheads="1"/>
                </p:cNvSpPr>
                <p:nvPr/>
              </p:nvSpPr>
              <p:spPr bwMode="auto">
                <a:xfrm>
                  <a:off x="1870" y="2267"/>
                  <a:ext cx="78" cy="73"/>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altLang="zh-TW" kern="0">
                    <a:solidFill>
                      <a:sysClr val="windowText" lastClr="000000"/>
                    </a:solidFill>
                  </a:endParaRPr>
                </a:p>
              </p:txBody>
            </p:sp>
          </p:grpSp>
        </p:grpSp>
        <p:grpSp>
          <p:nvGrpSpPr>
            <p:cNvPr id="22799" name="Group 153"/>
            <p:cNvGrpSpPr>
              <a:grpSpLocks/>
            </p:cNvGrpSpPr>
            <p:nvPr/>
          </p:nvGrpSpPr>
          <p:grpSpPr bwMode="auto">
            <a:xfrm>
              <a:off x="1838" y="2432"/>
              <a:ext cx="960" cy="252"/>
              <a:chOff x="1841" y="2387"/>
              <a:chExt cx="960" cy="252"/>
            </a:xfrm>
          </p:grpSpPr>
          <p:grpSp>
            <p:nvGrpSpPr>
              <p:cNvPr id="22837" name="Group 154"/>
              <p:cNvGrpSpPr>
                <a:grpSpLocks/>
              </p:cNvGrpSpPr>
              <p:nvPr/>
            </p:nvGrpSpPr>
            <p:grpSpPr bwMode="auto">
              <a:xfrm>
                <a:off x="1995" y="2387"/>
                <a:ext cx="78" cy="252"/>
                <a:chOff x="1863" y="2251"/>
                <a:chExt cx="78" cy="252"/>
              </a:xfrm>
            </p:grpSpPr>
            <p:pic>
              <p:nvPicPr>
                <p:cNvPr id="22871"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25" name="Oval 12"/>
                <p:cNvSpPr>
                  <a:spLocks noChangeArrowheads="1"/>
                </p:cNvSpPr>
                <p:nvPr/>
              </p:nvSpPr>
              <p:spPr bwMode="auto">
                <a:xfrm>
                  <a:off x="1863" y="2251"/>
                  <a:ext cx="78" cy="80"/>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38" name="Group 157"/>
              <p:cNvGrpSpPr>
                <a:grpSpLocks/>
              </p:cNvGrpSpPr>
              <p:nvPr/>
            </p:nvGrpSpPr>
            <p:grpSpPr bwMode="auto">
              <a:xfrm>
                <a:off x="1916" y="2387"/>
                <a:ext cx="78" cy="252"/>
                <a:chOff x="1863" y="2251"/>
                <a:chExt cx="78" cy="252"/>
              </a:xfrm>
            </p:grpSpPr>
            <p:pic>
              <p:nvPicPr>
                <p:cNvPr id="22869"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23" name="Oval 12"/>
                <p:cNvSpPr>
                  <a:spLocks noChangeArrowheads="1"/>
                </p:cNvSpPr>
                <p:nvPr/>
              </p:nvSpPr>
              <p:spPr bwMode="auto">
                <a:xfrm>
                  <a:off x="1868" y="2251"/>
                  <a:ext cx="78" cy="80"/>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39" name="Group 160"/>
              <p:cNvGrpSpPr>
                <a:grpSpLocks/>
              </p:cNvGrpSpPr>
              <p:nvPr/>
            </p:nvGrpSpPr>
            <p:grpSpPr bwMode="auto">
              <a:xfrm>
                <a:off x="2076" y="2387"/>
                <a:ext cx="77" cy="252"/>
                <a:chOff x="1610" y="2296"/>
                <a:chExt cx="77" cy="252"/>
              </a:xfrm>
            </p:grpSpPr>
            <p:pic>
              <p:nvPicPr>
                <p:cNvPr id="22867"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21" name="Oval 9"/>
                <p:cNvSpPr>
                  <a:spLocks noChangeArrowheads="1"/>
                </p:cNvSpPr>
                <p:nvPr/>
              </p:nvSpPr>
              <p:spPr bwMode="auto">
                <a:xfrm>
                  <a:off x="1610" y="2296"/>
                  <a:ext cx="72" cy="80"/>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40" name="Group 163"/>
              <p:cNvGrpSpPr>
                <a:grpSpLocks/>
              </p:cNvGrpSpPr>
              <p:nvPr/>
            </p:nvGrpSpPr>
            <p:grpSpPr bwMode="auto">
              <a:xfrm>
                <a:off x="2320" y="2387"/>
                <a:ext cx="78" cy="252"/>
                <a:chOff x="1863" y="2251"/>
                <a:chExt cx="78" cy="252"/>
              </a:xfrm>
            </p:grpSpPr>
            <p:pic>
              <p:nvPicPr>
                <p:cNvPr id="2286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19" name="Oval 12"/>
                <p:cNvSpPr>
                  <a:spLocks noChangeArrowheads="1"/>
                </p:cNvSpPr>
                <p:nvPr/>
              </p:nvSpPr>
              <p:spPr bwMode="auto">
                <a:xfrm>
                  <a:off x="1868" y="2251"/>
                  <a:ext cx="78" cy="80"/>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41" name="Group 166"/>
              <p:cNvGrpSpPr>
                <a:grpSpLocks/>
              </p:cNvGrpSpPr>
              <p:nvPr/>
            </p:nvGrpSpPr>
            <p:grpSpPr bwMode="auto">
              <a:xfrm>
                <a:off x="2158" y="2387"/>
                <a:ext cx="78" cy="252"/>
                <a:chOff x="1863" y="2251"/>
                <a:chExt cx="78" cy="252"/>
              </a:xfrm>
            </p:grpSpPr>
            <p:pic>
              <p:nvPicPr>
                <p:cNvPr id="22863"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17" name="Oval 12"/>
                <p:cNvSpPr>
                  <a:spLocks noChangeArrowheads="1"/>
                </p:cNvSpPr>
                <p:nvPr/>
              </p:nvSpPr>
              <p:spPr bwMode="auto">
                <a:xfrm>
                  <a:off x="1868" y="2251"/>
                  <a:ext cx="78" cy="80"/>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42" name="Group 169"/>
              <p:cNvGrpSpPr>
                <a:grpSpLocks/>
              </p:cNvGrpSpPr>
              <p:nvPr/>
            </p:nvGrpSpPr>
            <p:grpSpPr bwMode="auto">
              <a:xfrm>
                <a:off x="2237" y="2387"/>
                <a:ext cx="78" cy="252"/>
                <a:chOff x="1863" y="2251"/>
                <a:chExt cx="78" cy="252"/>
              </a:xfrm>
            </p:grpSpPr>
            <p:pic>
              <p:nvPicPr>
                <p:cNvPr id="22861"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15" name="Oval 12"/>
                <p:cNvSpPr>
                  <a:spLocks noChangeArrowheads="1"/>
                </p:cNvSpPr>
                <p:nvPr/>
              </p:nvSpPr>
              <p:spPr bwMode="auto">
                <a:xfrm>
                  <a:off x="1863" y="2251"/>
                  <a:ext cx="78" cy="80"/>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43" name="Group 172"/>
              <p:cNvGrpSpPr>
                <a:grpSpLocks/>
              </p:cNvGrpSpPr>
              <p:nvPr/>
            </p:nvGrpSpPr>
            <p:grpSpPr bwMode="auto">
              <a:xfrm>
                <a:off x="2562" y="2387"/>
                <a:ext cx="77" cy="252"/>
                <a:chOff x="1610" y="2296"/>
                <a:chExt cx="77" cy="252"/>
              </a:xfrm>
            </p:grpSpPr>
            <p:pic>
              <p:nvPicPr>
                <p:cNvPr id="22859"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13" name="Oval 9"/>
                <p:cNvSpPr>
                  <a:spLocks noChangeArrowheads="1"/>
                </p:cNvSpPr>
                <p:nvPr/>
              </p:nvSpPr>
              <p:spPr bwMode="auto">
                <a:xfrm>
                  <a:off x="1610" y="2296"/>
                  <a:ext cx="72" cy="80"/>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44" name="Group 175"/>
              <p:cNvGrpSpPr>
                <a:grpSpLocks/>
              </p:cNvGrpSpPr>
              <p:nvPr/>
            </p:nvGrpSpPr>
            <p:grpSpPr bwMode="auto">
              <a:xfrm>
                <a:off x="2399" y="2387"/>
                <a:ext cx="77" cy="252"/>
                <a:chOff x="1610" y="2296"/>
                <a:chExt cx="77" cy="252"/>
              </a:xfrm>
            </p:grpSpPr>
            <p:pic>
              <p:nvPicPr>
                <p:cNvPr id="22857"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311" name="Oval 9"/>
                <p:cNvSpPr>
                  <a:spLocks noChangeArrowheads="1"/>
                </p:cNvSpPr>
                <p:nvPr/>
              </p:nvSpPr>
              <p:spPr bwMode="auto">
                <a:xfrm>
                  <a:off x="1610" y="2296"/>
                  <a:ext cx="72" cy="80"/>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45" name="Group 178"/>
              <p:cNvGrpSpPr>
                <a:grpSpLocks/>
              </p:cNvGrpSpPr>
              <p:nvPr/>
            </p:nvGrpSpPr>
            <p:grpSpPr bwMode="auto">
              <a:xfrm>
                <a:off x="2480" y="2387"/>
                <a:ext cx="78" cy="252"/>
                <a:chOff x="1863" y="2251"/>
                <a:chExt cx="78" cy="252"/>
              </a:xfrm>
            </p:grpSpPr>
            <p:pic>
              <p:nvPicPr>
                <p:cNvPr id="2285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09" name="Oval 12"/>
                <p:cNvSpPr>
                  <a:spLocks noChangeArrowheads="1"/>
                </p:cNvSpPr>
                <p:nvPr/>
              </p:nvSpPr>
              <p:spPr bwMode="auto">
                <a:xfrm>
                  <a:off x="1863" y="2251"/>
                  <a:ext cx="78" cy="80"/>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46" name="Group 181"/>
              <p:cNvGrpSpPr>
                <a:grpSpLocks/>
              </p:cNvGrpSpPr>
              <p:nvPr/>
            </p:nvGrpSpPr>
            <p:grpSpPr bwMode="auto">
              <a:xfrm>
                <a:off x="2641" y="2387"/>
                <a:ext cx="78" cy="252"/>
                <a:chOff x="1863" y="2251"/>
                <a:chExt cx="78" cy="252"/>
              </a:xfrm>
            </p:grpSpPr>
            <p:pic>
              <p:nvPicPr>
                <p:cNvPr id="22853"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07" name="Oval 12"/>
                <p:cNvSpPr>
                  <a:spLocks noChangeArrowheads="1"/>
                </p:cNvSpPr>
                <p:nvPr/>
              </p:nvSpPr>
              <p:spPr bwMode="auto">
                <a:xfrm>
                  <a:off x="1863" y="2251"/>
                  <a:ext cx="78" cy="80"/>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47" name="Group 184"/>
              <p:cNvGrpSpPr>
                <a:grpSpLocks/>
              </p:cNvGrpSpPr>
              <p:nvPr/>
            </p:nvGrpSpPr>
            <p:grpSpPr bwMode="auto">
              <a:xfrm>
                <a:off x="2723" y="2387"/>
                <a:ext cx="78" cy="252"/>
                <a:chOff x="1863" y="2251"/>
                <a:chExt cx="78" cy="252"/>
              </a:xfrm>
            </p:grpSpPr>
            <p:pic>
              <p:nvPicPr>
                <p:cNvPr id="22851"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05" name="Oval 12"/>
                <p:cNvSpPr>
                  <a:spLocks noChangeArrowheads="1"/>
                </p:cNvSpPr>
                <p:nvPr/>
              </p:nvSpPr>
              <p:spPr bwMode="auto">
                <a:xfrm>
                  <a:off x="1863" y="2251"/>
                  <a:ext cx="78" cy="80"/>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48" name="Group 187"/>
              <p:cNvGrpSpPr>
                <a:grpSpLocks/>
              </p:cNvGrpSpPr>
              <p:nvPr/>
            </p:nvGrpSpPr>
            <p:grpSpPr bwMode="auto">
              <a:xfrm>
                <a:off x="1841" y="2387"/>
                <a:ext cx="78" cy="252"/>
                <a:chOff x="1863" y="2251"/>
                <a:chExt cx="78" cy="252"/>
              </a:xfrm>
            </p:grpSpPr>
            <p:pic>
              <p:nvPicPr>
                <p:cNvPr id="22849"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03" name="Oval 12"/>
                <p:cNvSpPr>
                  <a:spLocks noChangeArrowheads="1"/>
                </p:cNvSpPr>
                <p:nvPr/>
              </p:nvSpPr>
              <p:spPr bwMode="auto">
                <a:xfrm>
                  <a:off x="1863" y="2251"/>
                  <a:ext cx="78" cy="80"/>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grpSp>
          <p:nvGrpSpPr>
            <p:cNvPr id="22800" name="Group 190"/>
            <p:cNvGrpSpPr>
              <a:grpSpLocks/>
            </p:cNvGrpSpPr>
            <p:nvPr/>
          </p:nvGrpSpPr>
          <p:grpSpPr bwMode="auto">
            <a:xfrm>
              <a:off x="1791" y="2473"/>
              <a:ext cx="959" cy="256"/>
              <a:chOff x="1812" y="2460"/>
              <a:chExt cx="959" cy="256"/>
            </a:xfrm>
          </p:grpSpPr>
          <p:grpSp>
            <p:nvGrpSpPr>
              <p:cNvPr id="22801" name="Group 191"/>
              <p:cNvGrpSpPr>
                <a:grpSpLocks/>
              </p:cNvGrpSpPr>
              <p:nvPr/>
            </p:nvGrpSpPr>
            <p:grpSpPr bwMode="auto">
              <a:xfrm>
                <a:off x="1812" y="2460"/>
                <a:ext cx="77" cy="252"/>
                <a:chOff x="1610" y="2296"/>
                <a:chExt cx="77" cy="252"/>
              </a:xfrm>
            </p:grpSpPr>
            <p:pic>
              <p:nvPicPr>
                <p:cNvPr id="22835"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289" name="Oval 9"/>
                <p:cNvSpPr>
                  <a:spLocks noChangeArrowheads="1"/>
                </p:cNvSpPr>
                <p:nvPr/>
              </p:nvSpPr>
              <p:spPr bwMode="auto">
                <a:xfrm>
                  <a:off x="1610" y="2296"/>
                  <a:ext cx="72" cy="76"/>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02" name="Group 194"/>
              <p:cNvGrpSpPr>
                <a:grpSpLocks/>
              </p:cNvGrpSpPr>
              <p:nvPr/>
            </p:nvGrpSpPr>
            <p:grpSpPr bwMode="auto">
              <a:xfrm>
                <a:off x="1891" y="2460"/>
                <a:ext cx="78" cy="252"/>
                <a:chOff x="1863" y="2251"/>
                <a:chExt cx="78" cy="252"/>
              </a:xfrm>
            </p:grpSpPr>
            <p:pic>
              <p:nvPicPr>
                <p:cNvPr id="22833"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287" name="Oval 12"/>
                <p:cNvSpPr>
                  <a:spLocks noChangeArrowheads="1"/>
                </p:cNvSpPr>
                <p:nvPr/>
              </p:nvSpPr>
              <p:spPr bwMode="auto">
                <a:xfrm>
                  <a:off x="1863" y="2251"/>
                  <a:ext cx="78" cy="76"/>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03" name="Group 197"/>
              <p:cNvGrpSpPr>
                <a:grpSpLocks/>
              </p:cNvGrpSpPr>
              <p:nvPr/>
            </p:nvGrpSpPr>
            <p:grpSpPr bwMode="auto">
              <a:xfrm>
                <a:off x="1968" y="2460"/>
                <a:ext cx="77" cy="252"/>
                <a:chOff x="1610" y="2296"/>
                <a:chExt cx="77" cy="252"/>
              </a:xfrm>
            </p:grpSpPr>
            <p:pic>
              <p:nvPicPr>
                <p:cNvPr id="22831"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285" name="Oval 9"/>
                <p:cNvSpPr>
                  <a:spLocks noChangeArrowheads="1"/>
                </p:cNvSpPr>
                <p:nvPr/>
              </p:nvSpPr>
              <p:spPr bwMode="auto">
                <a:xfrm>
                  <a:off x="1610" y="2296"/>
                  <a:ext cx="72" cy="76"/>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04" name="Group 200"/>
              <p:cNvGrpSpPr>
                <a:grpSpLocks/>
              </p:cNvGrpSpPr>
              <p:nvPr/>
            </p:nvGrpSpPr>
            <p:grpSpPr bwMode="auto">
              <a:xfrm>
                <a:off x="2216" y="2464"/>
                <a:ext cx="77" cy="252"/>
                <a:chOff x="1610" y="2296"/>
                <a:chExt cx="77" cy="252"/>
              </a:xfrm>
            </p:grpSpPr>
            <p:pic>
              <p:nvPicPr>
                <p:cNvPr id="22829"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283" name="Oval 9"/>
                <p:cNvSpPr>
                  <a:spLocks noChangeArrowheads="1"/>
                </p:cNvSpPr>
                <p:nvPr/>
              </p:nvSpPr>
              <p:spPr bwMode="auto">
                <a:xfrm>
                  <a:off x="1610" y="2301"/>
                  <a:ext cx="72" cy="72"/>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05" name="Group 203"/>
              <p:cNvGrpSpPr>
                <a:grpSpLocks/>
              </p:cNvGrpSpPr>
              <p:nvPr/>
            </p:nvGrpSpPr>
            <p:grpSpPr bwMode="auto">
              <a:xfrm>
                <a:off x="2051" y="2460"/>
                <a:ext cx="78" cy="252"/>
                <a:chOff x="1863" y="2251"/>
                <a:chExt cx="78" cy="252"/>
              </a:xfrm>
            </p:grpSpPr>
            <p:pic>
              <p:nvPicPr>
                <p:cNvPr id="22827"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281" name="Oval 12"/>
                <p:cNvSpPr>
                  <a:spLocks noChangeArrowheads="1"/>
                </p:cNvSpPr>
                <p:nvPr/>
              </p:nvSpPr>
              <p:spPr bwMode="auto">
                <a:xfrm>
                  <a:off x="1858" y="2251"/>
                  <a:ext cx="83" cy="76"/>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06" name="Group 206"/>
              <p:cNvGrpSpPr>
                <a:grpSpLocks/>
              </p:cNvGrpSpPr>
              <p:nvPr/>
            </p:nvGrpSpPr>
            <p:grpSpPr bwMode="auto">
              <a:xfrm>
                <a:off x="2133" y="2460"/>
                <a:ext cx="78" cy="252"/>
                <a:chOff x="1863" y="2251"/>
                <a:chExt cx="78" cy="252"/>
              </a:xfrm>
            </p:grpSpPr>
            <p:pic>
              <p:nvPicPr>
                <p:cNvPr id="2282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279" name="Oval 12"/>
                <p:cNvSpPr>
                  <a:spLocks noChangeArrowheads="1"/>
                </p:cNvSpPr>
                <p:nvPr/>
              </p:nvSpPr>
              <p:spPr bwMode="auto">
                <a:xfrm>
                  <a:off x="1863" y="2251"/>
                  <a:ext cx="78" cy="76"/>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07" name="Group 209"/>
              <p:cNvGrpSpPr>
                <a:grpSpLocks/>
              </p:cNvGrpSpPr>
              <p:nvPr/>
            </p:nvGrpSpPr>
            <p:grpSpPr bwMode="auto">
              <a:xfrm>
                <a:off x="2295" y="2460"/>
                <a:ext cx="78" cy="252"/>
                <a:chOff x="1863" y="2251"/>
                <a:chExt cx="78" cy="252"/>
              </a:xfrm>
            </p:grpSpPr>
            <p:pic>
              <p:nvPicPr>
                <p:cNvPr id="22823"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277" name="Oval 12"/>
                <p:cNvSpPr>
                  <a:spLocks noChangeArrowheads="1"/>
                </p:cNvSpPr>
                <p:nvPr/>
              </p:nvSpPr>
              <p:spPr bwMode="auto">
                <a:xfrm>
                  <a:off x="1863" y="2251"/>
                  <a:ext cx="78" cy="76"/>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08" name="Group 212"/>
              <p:cNvGrpSpPr>
                <a:grpSpLocks/>
              </p:cNvGrpSpPr>
              <p:nvPr/>
            </p:nvGrpSpPr>
            <p:grpSpPr bwMode="auto">
              <a:xfrm>
                <a:off x="2694" y="2460"/>
                <a:ext cx="77" cy="252"/>
                <a:chOff x="1610" y="2296"/>
                <a:chExt cx="77" cy="252"/>
              </a:xfrm>
            </p:grpSpPr>
            <p:pic>
              <p:nvPicPr>
                <p:cNvPr id="22821"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275" name="Oval 9"/>
                <p:cNvSpPr>
                  <a:spLocks noChangeArrowheads="1"/>
                </p:cNvSpPr>
                <p:nvPr/>
              </p:nvSpPr>
              <p:spPr bwMode="auto">
                <a:xfrm>
                  <a:off x="1610" y="2296"/>
                  <a:ext cx="72" cy="76"/>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09" name="Group 215"/>
              <p:cNvGrpSpPr>
                <a:grpSpLocks/>
              </p:cNvGrpSpPr>
              <p:nvPr/>
            </p:nvGrpSpPr>
            <p:grpSpPr bwMode="auto">
              <a:xfrm>
                <a:off x="2374" y="2460"/>
                <a:ext cx="77" cy="252"/>
                <a:chOff x="1610" y="2296"/>
                <a:chExt cx="77" cy="252"/>
              </a:xfrm>
            </p:grpSpPr>
            <p:pic>
              <p:nvPicPr>
                <p:cNvPr id="22819" name="Picture 8"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273" name="Oval 9"/>
                <p:cNvSpPr>
                  <a:spLocks noChangeArrowheads="1"/>
                </p:cNvSpPr>
                <p:nvPr/>
              </p:nvSpPr>
              <p:spPr bwMode="auto">
                <a:xfrm>
                  <a:off x="1605" y="2296"/>
                  <a:ext cx="82" cy="76"/>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10" name="Group 218"/>
              <p:cNvGrpSpPr>
                <a:grpSpLocks/>
              </p:cNvGrpSpPr>
              <p:nvPr/>
            </p:nvGrpSpPr>
            <p:grpSpPr bwMode="auto">
              <a:xfrm>
                <a:off x="2455" y="2460"/>
                <a:ext cx="78" cy="252"/>
                <a:chOff x="1863" y="2251"/>
                <a:chExt cx="78" cy="252"/>
              </a:xfrm>
            </p:grpSpPr>
            <p:pic>
              <p:nvPicPr>
                <p:cNvPr id="22817"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271" name="Oval 12"/>
                <p:cNvSpPr>
                  <a:spLocks noChangeArrowheads="1"/>
                </p:cNvSpPr>
                <p:nvPr/>
              </p:nvSpPr>
              <p:spPr bwMode="auto">
                <a:xfrm>
                  <a:off x="1858" y="2251"/>
                  <a:ext cx="83" cy="76"/>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11" name="Group 221"/>
              <p:cNvGrpSpPr>
                <a:grpSpLocks/>
              </p:cNvGrpSpPr>
              <p:nvPr/>
            </p:nvGrpSpPr>
            <p:grpSpPr bwMode="auto">
              <a:xfrm>
                <a:off x="2616" y="2460"/>
                <a:ext cx="78" cy="252"/>
                <a:chOff x="1863" y="2251"/>
                <a:chExt cx="78" cy="252"/>
              </a:xfrm>
            </p:grpSpPr>
            <p:pic>
              <p:nvPicPr>
                <p:cNvPr id="22815"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269" name="Oval 12"/>
                <p:cNvSpPr>
                  <a:spLocks noChangeArrowheads="1"/>
                </p:cNvSpPr>
                <p:nvPr/>
              </p:nvSpPr>
              <p:spPr bwMode="auto">
                <a:xfrm>
                  <a:off x="1858" y="2251"/>
                  <a:ext cx="83" cy="76"/>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nvGrpSpPr>
              <p:cNvPr id="22812" name="Group 224"/>
              <p:cNvGrpSpPr>
                <a:grpSpLocks/>
              </p:cNvGrpSpPr>
              <p:nvPr/>
            </p:nvGrpSpPr>
            <p:grpSpPr bwMode="auto">
              <a:xfrm>
                <a:off x="2534" y="2460"/>
                <a:ext cx="78" cy="252"/>
                <a:chOff x="1863" y="2251"/>
                <a:chExt cx="78" cy="252"/>
              </a:xfrm>
            </p:grpSpPr>
            <p:pic>
              <p:nvPicPr>
                <p:cNvPr id="22813" name="Picture 11" descr="palm_colo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267" name="Oval 12"/>
                <p:cNvSpPr>
                  <a:spLocks noChangeArrowheads="1"/>
                </p:cNvSpPr>
                <p:nvPr/>
              </p:nvSpPr>
              <p:spPr bwMode="auto">
                <a:xfrm>
                  <a:off x="1858" y="2251"/>
                  <a:ext cx="83" cy="76"/>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altLang="zh-TW" kern="0">
                    <a:solidFill>
                      <a:sysClr val="windowText" lastClr="000000"/>
                    </a:solidFill>
                  </a:endParaRPr>
                </a:p>
              </p:txBody>
            </p:sp>
          </p:grpSp>
        </p:grpSp>
      </p:grpSp>
      <p:grpSp>
        <p:nvGrpSpPr>
          <p:cNvPr id="22533" name="Group 1425"/>
          <p:cNvGrpSpPr>
            <a:grpSpLocks/>
          </p:cNvGrpSpPr>
          <p:nvPr/>
        </p:nvGrpSpPr>
        <p:grpSpPr bwMode="auto">
          <a:xfrm>
            <a:off x="4286250" y="2428875"/>
            <a:ext cx="1227138" cy="1211263"/>
            <a:chOff x="5197816" y="4222755"/>
            <a:chExt cx="1227293" cy="1211246"/>
          </a:xfrm>
        </p:grpSpPr>
        <p:sp>
          <p:nvSpPr>
            <p:cNvPr id="1040" name="Oval 44"/>
            <p:cNvSpPr>
              <a:spLocks noChangeArrowheads="1"/>
            </p:cNvSpPr>
            <p:nvPr/>
          </p:nvSpPr>
          <p:spPr bwMode="auto">
            <a:xfrm>
              <a:off x="5985315" y="4222755"/>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41" name="Oval 44"/>
            <p:cNvSpPr>
              <a:spLocks noChangeArrowheads="1"/>
            </p:cNvSpPr>
            <p:nvPr/>
          </p:nvSpPr>
          <p:spPr bwMode="auto">
            <a:xfrm rot="1200000">
              <a:off x="6101218" y="4262442"/>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42" name="Oval 44"/>
            <p:cNvSpPr>
              <a:spLocks noChangeArrowheads="1"/>
            </p:cNvSpPr>
            <p:nvPr/>
          </p:nvSpPr>
          <p:spPr bwMode="auto">
            <a:xfrm rot="2400000">
              <a:off x="6185366" y="4327529"/>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43" name="Oval 44"/>
            <p:cNvSpPr>
              <a:spLocks noChangeArrowheads="1"/>
            </p:cNvSpPr>
            <p:nvPr/>
          </p:nvSpPr>
          <p:spPr bwMode="auto">
            <a:xfrm rot="3600000">
              <a:off x="6277460" y="4408482"/>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44" name="Oval 44"/>
            <p:cNvSpPr>
              <a:spLocks noChangeArrowheads="1"/>
            </p:cNvSpPr>
            <p:nvPr/>
          </p:nvSpPr>
          <p:spPr bwMode="auto">
            <a:xfrm rot="4800000">
              <a:off x="6310803" y="4545005"/>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45" name="Oval 44"/>
            <p:cNvSpPr>
              <a:spLocks noChangeArrowheads="1"/>
            </p:cNvSpPr>
            <p:nvPr/>
          </p:nvSpPr>
          <p:spPr bwMode="auto">
            <a:xfrm rot="6000000">
              <a:off x="6301276" y="4625966"/>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46" name="Oval 44"/>
            <p:cNvSpPr>
              <a:spLocks noChangeArrowheads="1"/>
            </p:cNvSpPr>
            <p:nvPr/>
          </p:nvSpPr>
          <p:spPr bwMode="auto">
            <a:xfrm rot="7200000">
              <a:off x="6260790" y="4760108"/>
              <a:ext cx="114298" cy="115902"/>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47" name="Oval 44"/>
            <p:cNvSpPr>
              <a:spLocks noChangeArrowheads="1"/>
            </p:cNvSpPr>
            <p:nvPr/>
          </p:nvSpPr>
          <p:spPr bwMode="auto">
            <a:xfrm rot="8400000">
              <a:off x="6169489" y="4840284"/>
              <a:ext cx="114314" cy="114298"/>
            </a:xfrm>
            <a:prstGeom prst="ellipse">
              <a:avLst/>
            </a:prstGeom>
            <a:solidFill>
              <a:srgbClr val="996600"/>
            </a:solid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48" name="Oval 44"/>
            <p:cNvSpPr>
              <a:spLocks noChangeArrowheads="1"/>
            </p:cNvSpPr>
            <p:nvPr/>
          </p:nvSpPr>
          <p:spPr bwMode="auto">
            <a:xfrm rot="9600000">
              <a:off x="6069464" y="4881559"/>
              <a:ext cx="114314" cy="114298"/>
            </a:xfrm>
            <a:prstGeom prst="ellipse">
              <a:avLst/>
            </a:prstGeom>
            <a:solidFill>
              <a:srgbClr val="996600"/>
            </a:solid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49" name="Oval 44"/>
            <p:cNvSpPr>
              <a:spLocks noChangeArrowheads="1"/>
            </p:cNvSpPr>
            <p:nvPr/>
          </p:nvSpPr>
          <p:spPr bwMode="auto">
            <a:xfrm rot="10800000">
              <a:off x="5953561" y="4919658"/>
              <a:ext cx="114314" cy="114298"/>
            </a:xfrm>
            <a:prstGeom prst="ellipse">
              <a:avLst/>
            </a:prstGeom>
            <a:solidFill>
              <a:srgbClr val="996600"/>
            </a:solid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50" name="Oval 44"/>
            <p:cNvSpPr>
              <a:spLocks noChangeArrowheads="1"/>
            </p:cNvSpPr>
            <p:nvPr/>
          </p:nvSpPr>
          <p:spPr bwMode="auto">
            <a:xfrm rot="-4921085">
              <a:off x="5667784" y="4502143"/>
              <a:ext cx="114298" cy="111139"/>
            </a:xfrm>
            <a:prstGeom prst="ellipse">
              <a:avLst/>
            </a:prstGeom>
            <a:solidFill>
              <a:srgbClr val="996600"/>
            </a:solid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51" name="Oval 44"/>
            <p:cNvSpPr>
              <a:spLocks noChangeArrowheads="1"/>
            </p:cNvSpPr>
            <p:nvPr/>
          </p:nvSpPr>
          <p:spPr bwMode="auto">
            <a:xfrm rot="-3721085">
              <a:off x="5684454" y="4380702"/>
              <a:ext cx="109535" cy="114314"/>
            </a:xfrm>
            <a:prstGeom prst="ellipse">
              <a:avLst/>
            </a:prstGeom>
            <a:solidFill>
              <a:srgbClr val="996600"/>
            </a:solid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52" name="Oval 44"/>
            <p:cNvSpPr>
              <a:spLocks noChangeArrowheads="1"/>
            </p:cNvSpPr>
            <p:nvPr/>
          </p:nvSpPr>
          <p:spPr bwMode="auto">
            <a:xfrm rot="-2521085">
              <a:off x="5778914" y="4281492"/>
              <a:ext cx="109552"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53" name="Oval 44"/>
            <p:cNvSpPr>
              <a:spLocks noChangeArrowheads="1"/>
            </p:cNvSpPr>
            <p:nvPr/>
          </p:nvSpPr>
          <p:spPr bwMode="auto">
            <a:xfrm rot="-1321085">
              <a:off x="5874176" y="4240218"/>
              <a:ext cx="109552"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54" name="Oval 44"/>
            <p:cNvSpPr>
              <a:spLocks noChangeArrowheads="1"/>
            </p:cNvSpPr>
            <p:nvPr/>
          </p:nvSpPr>
          <p:spPr bwMode="auto">
            <a:xfrm>
              <a:off x="5917045" y="4286254"/>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55" name="Oval 44"/>
            <p:cNvSpPr>
              <a:spLocks noChangeArrowheads="1"/>
            </p:cNvSpPr>
            <p:nvPr/>
          </p:nvSpPr>
          <p:spPr bwMode="auto">
            <a:xfrm rot="1200000">
              <a:off x="6032946" y="4325942"/>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56" name="Oval 44"/>
            <p:cNvSpPr>
              <a:spLocks noChangeArrowheads="1"/>
            </p:cNvSpPr>
            <p:nvPr/>
          </p:nvSpPr>
          <p:spPr bwMode="auto">
            <a:xfrm rot="2400000">
              <a:off x="6118682" y="4391028"/>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57" name="Oval 44"/>
            <p:cNvSpPr>
              <a:spLocks noChangeArrowheads="1"/>
            </p:cNvSpPr>
            <p:nvPr/>
          </p:nvSpPr>
          <p:spPr bwMode="auto">
            <a:xfrm rot="3600000">
              <a:off x="6209190" y="4471981"/>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58" name="Oval 44"/>
            <p:cNvSpPr>
              <a:spLocks noChangeArrowheads="1"/>
            </p:cNvSpPr>
            <p:nvPr/>
          </p:nvSpPr>
          <p:spPr bwMode="auto">
            <a:xfrm rot="4800000">
              <a:off x="6244119" y="4608505"/>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59" name="Oval 44"/>
            <p:cNvSpPr>
              <a:spLocks noChangeArrowheads="1"/>
            </p:cNvSpPr>
            <p:nvPr/>
          </p:nvSpPr>
          <p:spPr bwMode="auto">
            <a:xfrm rot="6000000">
              <a:off x="6234593" y="4689465"/>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60" name="Oval 44"/>
            <p:cNvSpPr>
              <a:spLocks noChangeArrowheads="1"/>
            </p:cNvSpPr>
            <p:nvPr/>
          </p:nvSpPr>
          <p:spPr bwMode="auto">
            <a:xfrm rot="7200000">
              <a:off x="6193313" y="4824402"/>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61" name="Oval 44"/>
            <p:cNvSpPr>
              <a:spLocks noChangeArrowheads="1"/>
            </p:cNvSpPr>
            <p:nvPr/>
          </p:nvSpPr>
          <p:spPr bwMode="auto">
            <a:xfrm rot="8400000">
              <a:off x="6101218" y="4903783"/>
              <a:ext cx="114314" cy="114298"/>
            </a:xfrm>
            <a:prstGeom prst="ellipse">
              <a:avLst/>
            </a:prstGeom>
            <a:solidFill>
              <a:srgbClr val="996600"/>
            </a:solid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62" name="Oval 44"/>
            <p:cNvSpPr>
              <a:spLocks noChangeArrowheads="1"/>
            </p:cNvSpPr>
            <p:nvPr/>
          </p:nvSpPr>
          <p:spPr bwMode="auto">
            <a:xfrm rot="9600000">
              <a:off x="6002781" y="4945058"/>
              <a:ext cx="114314" cy="114298"/>
            </a:xfrm>
            <a:prstGeom prst="ellipse">
              <a:avLst/>
            </a:prstGeom>
            <a:solidFill>
              <a:srgbClr val="996600"/>
            </a:solid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63" name="Oval 44"/>
            <p:cNvSpPr>
              <a:spLocks noChangeArrowheads="1"/>
            </p:cNvSpPr>
            <p:nvPr/>
          </p:nvSpPr>
          <p:spPr bwMode="auto">
            <a:xfrm rot="10800000">
              <a:off x="5886878" y="4983157"/>
              <a:ext cx="114314" cy="114298"/>
            </a:xfrm>
            <a:prstGeom prst="ellipse">
              <a:avLst/>
            </a:prstGeom>
            <a:solidFill>
              <a:srgbClr val="996600"/>
            </a:solid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64" name="Oval 44"/>
            <p:cNvSpPr>
              <a:spLocks noChangeArrowheads="1"/>
            </p:cNvSpPr>
            <p:nvPr/>
          </p:nvSpPr>
          <p:spPr bwMode="auto">
            <a:xfrm rot="-3721085">
              <a:off x="5616977" y="4443407"/>
              <a:ext cx="109535" cy="115903"/>
            </a:xfrm>
            <a:prstGeom prst="ellipse">
              <a:avLst/>
            </a:prstGeom>
            <a:solidFill>
              <a:srgbClr val="996600"/>
            </a:solid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65" name="Oval 44"/>
            <p:cNvSpPr>
              <a:spLocks noChangeArrowheads="1"/>
            </p:cNvSpPr>
            <p:nvPr/>
          </p:nvSpPr>
          <p:spPr bwMode="auto">
            <a:xfrm rot="-2521085">
              <a:off x="5710644" y="4344991"/>
              <a:ext cx="111139"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66" name="Oval 44"/>
            <p:cNvSpPr>
              <a:spLocks noChangeArrowheads="1"/>
            </p:cNvSpPr>
            <p:nvPr/>
          </p:nvSpPr>
          <p:spPr bwMode="auto">
            <a:xfrm rot="-1321085">
              <a:off x="5807493" y="4303717"/>
              <a:ext cx="109552"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67" name="Oval 44"/>
            <p:cNvSpPr>
              <a:spLocks noChangeArrowheads="1"/>
            </p:cNvSpPr>
            <p:nvPr/>
          </p:nvSpPr>
          <p:spPr bwMode="auto">
            <a:xfrm>
              <a:off x="5826545" y="4357691"/>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68" name="Oval 44"/>
            <p:cNvSpPr>
              <a:spLocks noChangeArrowheads="1"/>
            </p:cNvSpPr>
            <p:nvPr/>
          </p:nvSpPr>
          <p:spPr bwMode="auto">
            <a:xfrm rot="1200000">
              <a:off x="5940860" y="4397378"/>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69" name="Oval 44"/>
            <p:cNvSpPr>
              <a:spLocks noChangeArrowheads="1"/>
            </p:cNvSpPr>
            <p:nvPr/>
          </p:nvSpPr>
          <p:spPr bwMode="auto">
            <a:xfrm rot="2400000">
              <a:off x="6026596" y="4462465"/>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70" name="Oval 44"/>
            <p:cNvSpPr>
              <a:spLocks noChangeArrowheads="1"/>
            </p:cNvSpPr>
            <p:nvPr/>
          </p:nvSpPr>
          <p:spPr bwMode="auto">
            <a:xfrm rot="3600000">
              <a:off x="6117103" y="4543417"/>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71" name="Oval 44"/>
            <p:cNvSpPr>
              <a:spLocks noChangeArrowheads="1"/>
            </p:cNvSpPr>
            <p:nvPr/>
          </p:nvSpPr>
          <p:spPr bwMode="auto">
            <a:xfrm rot="4800000">
              <a:off x="6152033" y="4679941"/>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72" name="Oval 44"/>
            <p:cNvSpPr>
              <a:spLocks noChangeArrowheads="1"/>
            </p:cNvSpPr>
            <p:nvPr/>
          </p:nvSpPr>
          <p:spPr bwMode="auto">
            <a:xfrm rot="6000000">
              <a:off x="6142506" y="4760902"/>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73" name="Oval 44"/>
            <p:cNvSpPr>
              <a:spLocks noChangeArrowheads="1"/>
            </p:cNvSpPr>
            <p:nvPr/>
          </p:nvSpPr>
          <p:spPr bwMode="auto">
            <a:xfrm rot="7200000">
              <a:off x="6101226" y="4895838"/>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74" name="Oval 44"/>
            <p:cNvSpPr>
              <a:spLocks noChangeArrowheads="1"/>
            </p:cNvSpPr>
            <p:nvPr/>
          </p:nvSpPr>
          <p:spPr bwMode="auto">
            <a:xfrm rot="8400000">
              <a:off x="6009131" y="4975219"/>
              <a:ext cx="114314" cy="114298"/>
            </a:xfrm>
            <a:prstGeom prst="ellipse">
              <a:avLst/>
            </a:prstGeom>
            <a:solidFill>
              <a:srgbClr val="996600"/>
            </a:solid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75" name="Oval 44"/>
            <p:cNvSpPr>
              <a:spLocks noChangeArrowheads="1"/>
            </p:cNvSpPr>
            <p:nvPr/>
          </p:nvSpPr>
          <p:spPr bwMode="auto">
            <a:xfrm rot="9600000">
              <a:off x="5910694" y="5016494"/>
              <a:ext cx="114314" cy="114298"/>
            </a:xfrm>
            <a:prstGeom prst="ellipse">
              <a:avLst/>
            </a:prstGeom>
            <a:solidFill>
              <a:srgbClr val="996600"/>
            </a:solid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76" name="Oval 44"/>
            <p:cNvSpPr>
              <a:spLocks noChangeArrowheads="1"/>
            </p:cNvSpPr>
            <p:nvPr/>
          </p:nvSpPr>
          <p:spPr bwMode="auto">
            <a:xfrm rot="-3721085">
              <a:off x="5525684" y="4515637"/>
              <a:ext cx="109536" cy="114314"/>
            </a:xfrm>
            <a:prstGeom prst="ellipse">
              <a:avLst/>
            </a:prstGeom>
            <a:solidFill>
              <a:srgbClr val="996600"/>
            </a:solid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77" name="Oval 44"/>
            <p:cNvSpPr>
              <a:spLocks noChangeArrowheads="1"/>
            </p:cNvSpPr>
            <p:nvPr/>
          </p:nvSpPr>
          <p:spPr bwMode="auto">
            <a:xfrm rot="-2521085">
              <a:off x="5618557" y="4416427"/>
              <a:ext cx="111139"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78" name="Oval 44"/>
            <p:cNvSpPr>
              <a:spLocks noChangeArrowheads="1"/>
            </p:cNvSpPr>
            <p:nvPr/>
          </p:nvSpPr>
          <p:spPr bwMode="auto">
            <a:xfrm rot="-1321085">
              <a:off x="5715406" y="4375153"/>
              <a:ext cx="109552"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79" name="Oval 44"/>
            <p:cNvSpPr>
              <a:spLocks noChangeArrowheads="1"/>
            </p:cNvSpPr>
            <p:nvPr/>
          </p:nvSpPr>
          <p:spPr bwMode="auto">
            <a:xfrm>
              <a:off x="5755099" y="4429127"/>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80" name="Oval 44"/>
            <p:cNvSpPr>
              <a:spLocks noChangeArrowheads="1"/>
            </p:cNvSpPr>
            <p:nvPr/>
          </p:nvSpPr>
          <p:spPr bwMode="auto">
            <a:xfrm rot="1200000">
              <a:off x="5869414" y="4468815"/>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81" name="Oval 44"/>
            <p:cNvSpPr>
              <a:spLocks noChangeArrowheads="1"/>
            </p:cNvSpPr>
            <p:nvPr/>
          </p:nvSpPr>
          <p:spPr bwMode="auto">
            <a:xfrm rot="2400000">
              <a:off x="5955150" y="4533901"/>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82" name="Oval 44"/>
            <p:cNvSpPr>
              <a:spLocks noChangeArrowheads="1"/>
            </p:cNvSpPr>
            <p:nvPr/>
          </p:nvSpPr>
          <p:spPr bwMode="auto">
            <a:xfrm rot="3600000">
              <a:off x="6045656" y="4614854"/>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83" name="Oval 44"/>
            <p:cNvSpPr>
              <a:spLocks noChangeArrowheads="1"/>
            </p:cNvSpPr>
            <p:nvPr/>
          </p:nvSpPr>
          <p:spPr bwMode="auto">
            <a:xfrm rot="4800000">
              <a:off x="6080586" y="4751378"/>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84" name="Oval 44"/>
            <p:cNvSpPr>
              <a:spLocks noChangeArrowheads="1"/>
            </p:cNvSpPr>
            <p:nvPr/>
          </p:nvSpPr>
          <p:spPr bwMode="auto">
            <a:xfrm rot="6000000">
              <a:off x="6071059" y="4832338"/>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85" name="Oval 44"/>
            <p:cNvSpPr>
              <a:spLocks noChangeArrowheads="1"/>
            </p:cNvSpPr>
            <p:nvPr/>
          </p:nvSpPr>
          <p:spPr bwMode="auto">
            <a:xfrm rot="7200000">
              <a:off x="6029779" y="4967275"/>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86" name="Oval 44"/>
            <p:cNvSpPr>
              <a:spLocks noChangeArrowheads="1"/>
            </p:cNvSpPr>
            <p:nvPr/>
          </p:nvSpPr>
          <p:spPr bwMode="auto">
            <a:xfrm rot="8400000">
              <a:off x="5937684" y="5046656"/>
              <a:ext cx="114314" cy="114298"/>
            </a:xfrm>
            <a:prstGeom prst="ellipse">
              <a:avLst/>
            </a:prstGeom>
            <a:solidFill>
              <a:srgbClr val="996600"/>
            </a:solid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87" name="Oval 44"/>
            <p:cNvSpPr>
              <a:spLocks noChangeArrowheads="1"/>
            </p:cNvSpPr>
            <p:nvPr/>
          </p:nvSpPr>
          <p:spPr bwMode="auto">
            <a:xfrm rot="9600000">
              <a:off x="5839247" y="5087931"/>
              <a:ext cx="114314" cy="114298"/>
            </a:xfrm>
            <a:prstGeom prst="ellipse">
              <a:avLst/>
            </a:prstGeom>
            <a:solidFill>
              <a:srgbClr val="996600"/>
            </a:solid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88" name="Oval 44"/>
            <p:cNvSpPr>
              <a:spLocks noChangeArrowheads="1"/>
            </p:cNvSpPr>
            <p:nvPr/>
          </p:nvSpPr>
          <p:spPr bwMode="auto">
            <a:xfrm rot="-3721085">
              <a:off x="5453443" y="4587868"/>
              <a:ext cx="111123" cy="114314"/>
            </a:xfrm>
            <a:prstGeom prst="ellipse">
              <a:avLst/>
            </a:prstGeom>
            <a:solidFill>
              <a:srgbClr val="996600"/>
            </a:solid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89" name="Oval 44"/>
            <p:cNvSpPr>
              <a:spLocks noChangeArrowheads="1"/>
            </p:cNvSpPr>
            <p:nvPr/>
          </p:nvSpPr>
          <p:spPr bwMode="auto">
            <a:xfrm rot="-2521085">
              <a:off x="5547110" y="4487864"/>
              <a:ext cx="111139"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90" name="Oval 44"/>
            <p:cNvSpPr>
              <a:spLocks noChangeArrowheads="1"/>
            </p:cNvSpPr>
            <p:nvPr/>
          </p:nvSpPr>
          <p:spPr bwMode="auto">
            <a:xfrm rot="-1321085">
              <a:off x="5643960" y="4446590"/>
              <a:ext cx="109551"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91" name="Oval 44"/>
            <p:cNvSpPr>
              <a:spLocks noChangeArrowheads="1"/>
            </p:cNvSpPr>
            <p:nvPr/>
          </p:nvSpPr>
          <p:spPr bwMode="auto">
            <a:xfrm>
              <a:off x="5683652" y="4500564"/>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92" name="Oval 44"/>
            <p:cNvSpPr>
              <a:spLocks noChangeArrowheads="1"/>
            </p:cNvSpPr>
            <p:nvPr/>
          </p:nvSpPr>
          <p:spPr bwMode="auto">
            <a:xfrm rot="1200000">
              <a:off x="5797967" y="4540251"/>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93" name="Oval 44"/>
            <p:cNvSpPr>
              <a:spLocks noChangeArrowheads="1"/>
            </p:cNvSpPr>
            <p:nvPr/>
          </p:nvSpPr>
          <p:spPr bwMode="auto">
            <a:xfrm rot="2400000">
              <a:off x="5883703" y="4605338"/>
              <a:ext cx="114314"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94" name="Oval 44"/>
            <p:cNvSpPr>
              <a:spLocks noChangeArrowheads="1"/>
            </p:cNvSpPr>
            <p:nvPr/>
          </p:nvSpPr>
          <p:spPr bwMode="auto">
            <a:xfrm rot="3600000">
              <a:off x="5975004" y="4685496"/>
              <a:ext cx="114298" cy="115902"/>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95" name="Oval 44"/>
            <p:cNvSpPr>
              <a:spLocks noChangeArrowheads="1"/>
            </p:cNvSpPr>
            <p:nvPr/>
          </p:nvSpPr>
          <p:spPr bwMode="auto">
            <a:xfrm rot="4800000">
              <a:off x="6009139" y="4822814"/>
              <a:ext cx="114298" cy="114314"/>
            </a:xfrm>
            <a:prstGeom prst="ellipse">
              <a:avLst/>
            </a:prstGeom>
            <a:solidFill>
              <a:srgbClr val="996600"/>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96" name="Oval 1420"/>
            <p:cNvSpPr>
              <a:spLocks noChangeArrowheads="1"/>
            </p:cNvSpPr>
            <p:nvPr/>
          </p:nvSpPr>
          <p:spPr bwMode="auto">
            <a:xfrm rot="-6121085">
              <a:off x="5355801" y="4885519"/>
              <a:ext cx="114298" cy="109551"/>
            </a:xfrm>
            <a:prstGeom prst="ellipse">
              <a:avLst/>
            </a:prstGeom>
            <a:solidFill>
              <a:srgbClr val="996600"/>
            </a:solid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97" name="Oval 44"/>
            <p:cNvSpPr>
              <a:spLocks noChangeArrowheads="1"/>
            </p:cNvSpPr>
            <p:nvPr/>
          </p:nvSpPr>
          <p:spPr bwMode="auto">
            <a:xfrm rot="-4921085">
              <a:off x="5365327" y="4780745"/>
              <a:ext cx="114298" cy="109551"/>
            </a:xfrm>
            <a:prstGeom prst="ellipse">
              <a:avLst/>
            </a:prstGeom>
            <a:solidFill>
              <a:srgbClr val="996600"/>
            </a:solid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98" name="Oval 44"/>
            <p:cNvSpPr>
              <a:spLocks noChangeArrowheads="1"/>
            </p:cNvSpPr>
            <p:nvPr/>
          </p:nvSpPr>
          <p:spPr bwMode="auto">
            <a:xfrm rot="-3721085">
              <a:off x="5381997" y="4659304"/>
              <a:ext cx="111123" cy="114314"/>
            </a:xfrm>
            <a:prstGeom prst="ellipse">
              <a:avLst/>
            </a:prstGeom>
            <a:solidFill>
              <a:srgbClr val="996600"/>
            </a:solid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099" name="Oval 44"/>
            <p:cNvSpPr>
              <a:spLocks noChangeArrowheads="1"/>
            </p:cNvSpPr>
            <p:nvPr/>
          </p:nvSpPr>
          <p:spPr bwMode="auto">
            <a:xfrm rot="-2521085">
              <a:off x="5475664" y="4559300"/>
              <a:ext cx="111139"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sp>
          <p:nvSpPr>
            <p:cNvPr id="1100" name="Oval 44"/>
            <p:cNvSpPr>
              <a:spLocks noChangeArrowheads="1"/>
            </p:cNvSpPr>
            <p:nvPr/>
          </p:nvSpPr>
          <p:spPr bwMode="auto">
            <a:xfrm rot="-1321085">
              <a:off x="5572513" y="4518026"/>
              <a:ext cx="109552" cy="114298"/>
            </a:xfrm>
            <a:prstGeom prst="ellipse">
              <a:avLst/>
            </a:prstGeom>
            <a:solidFill>
              <a:srgbClr val="996600"/>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390" name="Group 439"/>
            <p:cNvGrpSpPr>
              <a:grpSpLocks/>
            </p:cNvGrpSpPr>
            <p:nvPr/>
          </p:nvGrpSpPr>
          <p:grpSpPr bwMode="auto">
            <a:xfrm>
              <a:off x="5197816" y="4571994"/>
              <a:ext cx="860434" cy="862007"/>
              <a:chOff x="883" y="2220"/>
              <a:chExt cx="542" cy="543"/>
            </a:xfrm>
            <a:solidFill>
              <a:srgbClr val="996600"/>
            </a:solidFill>
          </p:grpSpPr>
          <p:grpSp>
            <p:nvGrpSpPr>
              <p:cNvPr id="1392" name="Group 43"/>
              <p:cNvGrpSpPr>
                <a:grpSpLocks/>
              </p:cNvGrpSpPr>
              <p:nvPr/>
            </p:nvGrpSpPr>
            <p:grpSpPr bwMode="auto">
              <a:xfrm>
                <a:off x="1147" y="2220"/>
                <a:ext cx="72" cy="229"/>
                <a:chOff x="1488" y="1872"/>
                <a:chExt cx="303" cy="962"/>
              </a:xfrm>
              <a:grpFill/>
            </p:grpSpPr>
            <p:sp>
              <p:nvSpPr>
                <p:cNvPr id="1241"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394" name="Group 45"/>
                <p:cNvGrpSpPr>
                  <a:grpSpLocks/>
                </p:cNvGrpSpPr>
                <p:nvPr/>
              </p:nvGrpSpPr>
              <p:grpSpPr bwMode="auto">
                <a:xfrm>
                  <a:off x="1564" y="2179"/>
                  <a:ext cx="101" cy="655"/>
                  <a:chOff x="2064" y="2160"/>
                  <a:chExt cx="192" cy="1248"/>
                </a:xfrm>
                <a:grpFill/>
              </p:grpSpPr>
              <p:sp>
                <p:nvSpPr>
                  <p:cNvPr id="1243"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44"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45"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46"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47"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396" name="Group 43"/>
              <p:cNvGrpSpPr>
                <a:grpSpLocks/>
              </p:cNvGrpSpPr>
              <p:nvPr/>
            </p:nvGrpSpPr>
            <p:grpSpPr bwMode="auto">
              <a:xfrm rot="1200000">
                <a:off x="1193" y="2240"/>
                <a:ext cx="72" cy="229"/>
                <a:chOff x="1488" y="1872"/>
                <a:chExt cx="303" cy="962"/>
              </a:xfrm>
              <a:grpFill/>
            </p:grpSpPr>
            <p:sp>
              <p:nvSpPr>
                <p:cNvPr id="1234"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398" name="Group 45"/>
                <p:cNvGrpSpPr>
                  <a:grpSpLocks/>
                </p:cNvGrpSpPr>
                <p:nvPr/>
              </p:nvGrpSpPr>
              <p:grpSpPr bwMode="auto">
                <a:xfrm>
                  <a:off x="1564" y="2179"/>
                  <a:ext cx="101" cy="655"/>
                  <a:chOff x="2064" y="2160"/>
                  <a:chExt cx="192" cy="1248"/>
                </a:xfrm>
                <a:grpFill/>
              </p:grpSpPr>
              <p:sp>
                <p:nvSpPr>
                  <p:cNvPr id="1236"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37"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38"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39"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40"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399" name="Group 43"/>
              <p:cNvGrpSpPr>
                <a:grpSpLocks/>
              </p:cNvGrpSpPr>
              <p:nvPr/>
            </p:nvGrpSpPr>
            <p:grpSpPr bwMode="auto">
              <a:xfrm rot="2400000">
                <a:off x="1223" y="2268"/>
                <a:ext cx="72" cy="229"/>
                <a:chOff x="1488" y="1872"/>
                <a:chExt cx="303" cy="962"/>
              </a:xfrm>
              <a:grpFill/>
            </p:grpSpPr>
            <p:sp>
              <p:nvSpPr>
                <p:cNvPr id="1227"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00" name="Group 45"/>
                <p:cNvGrpSpPr>
                  <a:grpSpLocks/>
                </p:cNvGrpSpPr>
                <p:nvPr/>
              </p:nvGrpSpPr>
              <p:grpSpPr bwMode="auto">
                <a:xfrm>
                  <a:off x="1564" y="2179"/>
                  <a:ext cx="101" cy="655"/>
                  <a:chOff x="2064" y="2160"/>
                  <a:chExt cx="192" cy="1248"/>
                </a:xfrm>
                <a:grpFill/>
              </p:grpSpPr>
              <p:sp>
                <p:nvSpPr>
                  <p:cNvPr id="1229"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30"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31"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32"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33"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01" name="Group 43"/>
              <p:cNvGrpSpPr>
                <a:grpSpLocks/>
              </p:cNvGrpSpPr>
              <p:nvPr/>
            </p:nvGrpSpPr>
            <p:grpSpPr bwMode="auto">
              <a:xfrm rot="3600000">
                <a:off x="1263" y="2298"/>
                <a:ext cx="72" cy="229"/>
                <a:chOff x="1488" y="1872"/>
                <a:chExt cx="303" cy="962"/>
              </a:xfrm>
              <a:grpFill/>
            </p:grpSpPr>
            <p:sp>
              <p:nvSpPr>
                <p:cNvPr id="1220"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02" name="Group 45"/>
                <p:cNvGrpSpPr>
                  <a:grpSpLocks/>
                </p:cNvGrpSpPr>
                <p:nvPr/>
              </p:nvGrpSpPr>
              <p:grpSpPr bwMode="auto">
                <a:xfrm>
                  <a:off x="1564" y="2179"/>
                  <a:ext cx="101" cy="655"/>
                  <a:chOff x="2064" y="2160"/>
                  <a:chExt cx="192" cy="1248"/>
                </a:xfrm>
                <a:grpFill/>
              </p:grpSpPr>
              <p:sp>
                <p:nvSpPr>
                  <p:cNvPr id="1222"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23"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24"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25"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26"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03" name="Group 43"/>
              <p:cNvGrpSpPr>
                <a:grpSpLocks/>
              </p:cNvGrpSpPr>
              <p:nvPr/>
            </p:nvGrpSpPr>
            <p:grpSpPr bwMode="auto">
              <a:xfrm rot="4800000">
                <a:off x="1275" y="2358"/>
                <a:ext cx="72" cy="229"/>
                <a:chOff x="1488" y="1872"/>
                <a:chExt cx="303" cy="962"/>
              </a:xfrm>
              <a:grpFill/>
            </p:grpSpPr>
            <p:sp>
              <p:nvSpPr>
                <p:cNvPr id="1213"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04" name="Group 45"/>
                <p:cNvGrpSpPr>
                  <a:grpSpLocks/>
                </p:cNvGrpSpPr>
                <p:nvPr/>
              </p:nvGrpSpPr>
              <p:grpSpPr bwMode="auto">
                <a:xfrm>
                  <a:off x="1564" y="2179"/>
                  <a:ext cx="101" cy="655"/>
                  <a:chOff x="2064" y="2160"/>
                  <a:chExt cx="192" cy="1248"/>
                </a:xfrm>
                <a:grpFill/>
              </p:grpSpPr>
              <p:sp>
                <p:nvSpPr>
                  <p:cNvPr id="1215"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16"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17"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18"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19"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05" name="Group 43"/>
              <p:cNvGrpSpPr>
                <a:grpSpLocks/>
              </p:cNvGrpSpPr>
              <p:nvPr/>
            </p:nvGrpSpPr>
            <p:grpSpPr bwMode="auto">
              <a:xfrm rot="6000000">
                <a:off x="1269" y="2382"/>
                <a:ext cx="72" cy="229"/>
                <a:chOff x="1488" y="1872"/>
                <a:chExt cx="303" cy="962"/>
              </a:xfrm>
              <a:grpFill/>
            </p:grpSpPr>
            <p:sp>
              <p:nvSpPr>
                <p:cNvPr id="1206"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06" name="Group 45"/>
                <p:cNvGrpSpPr>
                  <a:grpSpLocks/>
                </p:cNvGrpSpPr>
                <p:nvPr/>
              </p:nvGrpSpPr>
              <p:grpSpPr bwMode="auto">
                <a:xfrm>
                  <a:off x="1564" y="2179"/>
                  <a:ext cx="101" cy="655"/>
                  <a:chOff x="2064" y="2160"/>
                  <a:chExt cx="192" cy="1248"/>
                </a:xfrm>
                <a:grpFill/>
              </p:grpSpPr>
              <p:sp>
                <p:nvSpPr>
                  <p:cNvPr id="1208"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09"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10"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11"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12"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07" name="Group 389"/>
              <p:cNvGrpSpPr>
                <a:grpSpLocks/>
              </p:cNvGrpSpPr>
              <p:nvPr/>
            </p:nvGrpSpPr>
            <p:grpSpPr bwMode="auto">
              <a:xfrm rot="7200000">
                <a:off x="1062" y="2467"/>
                <a:ext cx="278" cy="313"/>
                <a:chOff x="1283" y="2356"/>
                <a:chExt cx="278" cy="313"/>
              </a:xfrm>
              <a:grpFill/>
            </p:grpSpPr>
            <p:grpSp>
              <p:nvGrpSpPr>
                <p:cNvPr id="1408" name="Group 43"/>
                <p:cNvGrpSpPr>
                  <a:grpSpLocks/>
                </p:cNvGrpSpPr>
                <p:nvPr/>
              </p:nvGrpSpPr>
              <p:grpSpPr bwMode="auto">
                <a:xfrm>
                  <a:off x="1283" y="2356"/>
                  <a:ext cx="72" cy="229"/>
                  <a:chOff x="1488" y="1872"/>
                  <a:chExt cx="303" cy="962"/>
                </a:xfrm>
                <a:grpFill/>
              </p:grpSpPr>
              <p:sp>
                <p:nvSpPr>
                  <p:cNvPr id="1199"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09" name="Group 45"/>
                  <p:cNvGrpSpPr>
                    <a:grpSpLocks/>
                  </p:cNvGrpSpPr>
                  <p:nvPr/>
                </p:nvGrpSpPr>
                <p:grpSpPr bwMode="auto">
                  <a:xfrm>
                    <a:off x="1564" y="2179"/>
                    <a:ext cx="101" cy="655"/>
                    <a:chOff x="2064" y="2160"/>
                    <a:chExt cx="192" cy="1248"/>
                  </a:xfrm>
                  <a:grpFill/>
                </p:grpSpPr>
                <p:sp>
                  <p:nvSpPr>
                    <p:cNvPr id="1201"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02"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03"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04"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205"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10" name="Group 43"/>
                <p:cNvGrpSpPr>
                  <a:grpSpLocks/>
                </p:cNvGrpSpPr>
                <p:nvPr/>
              </p:nvGrpSpPr>
              <p:grpSpPr bwMode="auto">
                <a:xfrm rot="1200000">
                  <a:off x="1329" y="2376"/>
                  <a:ext cx="72" cy="229"/>
                  <a:chOff x="1488" y="1872"/>
                  <a:chExt cx="303" cy="962"/>
                </a:xfrm>
                <a:grpFill/>
              </p:grpSpPr>
              <p:sp>
                <p:nvSpPr>
                  <p:cNvPr id="1192"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12" name="Group 45"/>
                  <p:cNvGrpSpPr>
                    <a:grpSpLocks/>
                  </p:cNvGrpSpPr>
                  <p:nvPr/>
                </p:nvGrpSpPr>
                <p:grpSpPr bwMode="auto">
                  <a:xfrm>
                    <a:off x="1564" y="2179"/>
                    <a:ext cx="101" cy="655"/>
                    <a:chOff x="2064" y="2160"/>
                    <a:chExt cx="192" cy="1248"/>
                  </a:xfrm>
                  <a:grpFill/>
                </p:grpSpPr>
                <p:sp>
                  <p:nvSpPr>
                    <p:cNvPr id="1194"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95"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96"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97"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98"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14" name="Group 43"/>
                <p:cNvGrpSpPr>
                  <a:grpSpLocks/>
                </p:cNvGrpSpPr>
                <p:nvPr/>
              </p:nvGrpSpPr>
              <p:grpSpPr bwMode="auto">
                <a:xfrm rot="2400000">
                  <a:off x="1359" y="2404"/>
                  <a:ext cx="72" cy="229"/>
                  <a:chOff x="1488" y="1872"/>
                  <a:chExt cx="303" cy="962"/>
                </a:xfrm>
                <a:grpFill/>
              </p:grpSpPr>
              <p:sp>
                <p:nvSpPr>
                  <p:cNvPr id="1185"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16" name="Group 45"/>
                  <p:cNvGrpSpPr>
                    <a:grpSpLocks/>
                  </p:cNvGrpSpPr>
                  <p:nvPr/>
                </p:nvGrpSpPr>
                <p:grpSpPr bwMode="auto">
                  <a:xfrm>
                    <a:off x="1564" y="2179"/>
                    <a:ext cx="101" cy="655"/>
                    <a:chOff x="2064" y="2160"/>
                    <a:chExt cx="192" cy="1248"/>
                  </a:xfrm>
                  <a:grpFill/>
                </p:grpSpPr>
                <p:sp>
                  <p:nvSpPr>
                    <p:cNvPr id="1187"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88"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89"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90"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91"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18" name="Group 43"/>
                <p:cNvGrpSpPr>
                  <a:grpSpLocks/>
                </p:cNvGrpSpPr>
                <p:nvPr/>
              </p:nvGrpSpPr>
              <p:grpSpPr bwMode="auto">
                <a:xfrm rot="3600000">
                  <a:off x="1399" y="2434"/>
                  <a:ext cx="72" cy="229"/>
                  <a:chOff x="1488" y="1872"/>
                  <a:chExt cx="303" cy="962"/>
                </a:xfrm>
                <a:grpFill/>
              </p:grpSpPr>
              <p:sp>
                <p:nvSpPr>
                  <p:cNvPr id="1178"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20" name="Group 45"/>
                  <p:cNvGrpSpPr>
                    <a:grpSpLocks/>
                  </p:cNvGrpSpPr>
                  <p:nvPr/>
                </p:nvGrpSpPr>
                <p:grpSpPr bwMode="auto">
                  <a:xfrm>
                    <a:off x="1564" y="2179"/>
                    <a:ext cx="101" cy="655"/>
                    <a:chOff x="2064" y="2160"/>
                    <a:chExt cx="192" cy="1248"/>
                  </a:xfrm>
                  <a:grpFill/>
                </p:grpSpPr>
                <p:sp>
                  <p:nvSpPr>
                    <p:cNvPr id="1180"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81"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82"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83"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84"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22" name="Group 43"/>
                <p:cNvGrpSpPr>
                  <a:grpSpLocks/>
                </p:cNvGrpSpPr>
                <p:nvPr/>
              </p:nvGrpSpPr>
              <p:grpSpPr bwMode="auto">
                <a:xfrm rot="4800000">
                  <a:off x="1411" y="2494"/>
                  <a:ext cx="72" cy="229"/>
                  <a:chOff x="1488" y="1872"/>
                  <a:chExt cx="303" cy="962"/>
                </a:xfrm>
                <a:grpFill/>
              </p:grpSpPr>
              <p:sp>
                <p:nvSpPr>
                  <p:cNvPr id="1171"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24" name="Group 45"/>
                  <p:cNvGrpSpPr>
                    <a:grpSpLocks/>
                  </p:cNvGrpSpPr>
                  <p:nvPr/>
                </p:nvGrpSpPr>
                <p:grpSpPr bwMode="auto">
                  <a:xfrm>
                    <a:off x="1564" y="2179"/>
                    <a:ext cx="101" cy="655"/>
                    <a:chOff x="2064" y="2160"/>
                    <a:chExt cx="192" cy="1248"/>
                  </a:xfrm>
                  <a:grpFill/>
                </p:grpSpPr>
                <p:sp>
                  <p:nvSpPr>
                    <p:cNvPr id="1173"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74"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75"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76"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77"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26" name="Group 43"/>
                <p:cNvGrpSpPr>
                  <a:grpSpLocks/>
                </p:cNvGrpSpPr>
                <p:nvPr/>
              </p:nvGrpSpPr>
              <p:grpSpPr bwMode="auto">
                <a:xfrm rot="6000000">
                  <a:off x="1405" y="2518"/>
                  <a:ext cx="72" cy="229"/>
                  <a:chOff x="1488" y="1872"/>
                  <a:chExt cx="303" cy="962"/>
                </a:xfrm>
                <a:grpFill/>
              </p:grpSpPr>
              <p:sp>
                <p:nvSpPr>
                  <p:cNvPr id="1164"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28" name="Group 45"/>
                  <p:cNvGrpSpPr>
                    <a:grpSpLocks/>
                  </p:cNvGrpSpPr>
                  <p:nvPr/>
                </p:nvGrpSpPr>
                <p:grpSpPr bwMode="auto">
                  <a:xfrm>
                    <a:off x="1564" y="2179"/>
                    <a:ext cx="101" cy="655"/>
                    <a:chOff x="2064" y="2160"/>
                    <a:chExt cx="192" cy="1248"/>
                  </a:xfrm>
                  <a:grpFill/>
                </p:grpSpPr>
                <p:sp>
                  <p:nvSpPr>
                    <p:cNvPr id="1166"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67"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68"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69"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70"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grpSp>
            <p:nvGrpSpPr>
              <p:cNvPr id="1430" name="Group 438"/>
              <p:cNvGrpSpPr>
                <a:grpSpLocks/>
              </p:cNvGrpSpPr>
              <p:nvPr/>
            </p:nvGrpSpPr>
            <p:grpSpPr bwMode="auto">
              <a:xfrm rot="-7321085">
                <a:off x="895" y="2271"/>
                <a:ext cx="278" cy="302"/>
                <a:chOff x="1697" y="2588"/>
                <a:chExt cx="278" cy="313"/>
              </a:xfrm>
              <a:grpFill/>
            </p:grpSpPr>
            <p:grpSp>
              <p:nvGrpSpPr>
                <p:cNvPr id="1432" name="Group 43"/>
                <p:cNvGrpSpPr>
                  <a:grpSpLocks/>
                </p:cNvGrpSpPr>
                <p:nvPr/>
              </p:nvGrpSpPr>
              <p:grpSpPr bwMode="auto">
                <a:xfrm>
                  <a:off x="1697" y="2588"/>
                  <a:ext cx="72" cy="229"/>
                  <a:chOff x="1488" y="1872"/>
                  <a:chExt cx="303" cy="962"/>
                </a:xfrm>
                <a:grpFill/>
              </p:grpSpPr>
              <p:sp>
                <p:nvSpPr>
                  <p:cNvPr id="1151"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34" name="Group 45"/>
                  <p:cNvGrpSpPr>
                    <a:grpSpLocks/>
                  </p:cNvGrpSpPr>
                  <p:nvPr/>
                </p:nvGrpSpPr>
                <p:grpSpPr bwMode="auto">
                  <a:xfrm>
                    <a:off x="1564" y="2179"/>
                    <a:ext cx="101" cy="655"/>
                    <a:chOff x="2064" y="2160"/>
                    <a:chExt cx="192" cy="1248"/>
                  </a:xfrm>
                  <a:grpFill/>
                </p:grpSpPr>
                <p:sp>
                  <p:nvSpPr>
                    <p:cNvPr id="1153"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54"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55"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56"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57"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35" name="Group 43"/>
                <p:cNvGrpSpPr>
                  <a:grpSpLocks/>
                </p:cNvGrpSpPr>
                <p:nvPr/>
              </p:nvGrpSpPr>
              <p:grpSpPr bwMode="auto">
                <a:xfrm rot="1200000">
                  <a:off x="1743" y="2608"/>
                  <a:ext cx="72" cy="229"/>
                  <a:chOff x="1488" y="1872"/>
                  <a:chExt cx="303" cy="962"/>
                </a:xfrm>
                <a:grpFill/>
              </p:grpSpPr>
              <p:sp>
                <p:nvSpPr>
                  <p:cNvPr id="1144" name="Oval 1143"/>
                  <p:cNvSpPr>
                    <a:spLocks noChangeArrowheads="1"/>
                  </p:cNvSpPr>
                  <p:nvPr/>
                </p:nvSpPr>
                <p:spPr bwMode="auto">
                  <a:xfrm>
                    <a:off x="1488" y="1872"/>
                    <a:ext cx="303" cy="303"/>
                  </a:xfrm>
                  <a:prstGeom prst="ellipse">
                    <a:avLst/>
                  </a:prstGeom>
                  <a:grp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36" name="Group 435"/>
                  <p:cNvGrpSpPr>
                    <a:grpSpLocks/>
                  </p:cNvGrpSpPr>
                  <p:nvPr/>
                </p:nvGrpSpPr>
                <p:grpSpPr bwMode="auto">
                  <a:xfrm>
                    <a:off x="1564" y="2179"/>
                    <a:ext cx="101" cy="655"/>
                    <a:chOff x="2064" y="2160"/>
                    <a:chExt cx="192" cy="1248"/>
                  </a:xfrm>
                  <a:grpFill/>
                </p:grpSpPr>
                <p:sp>
                  <p:nvSpPr>
                    <p:cNvPr id="1146"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47"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48"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49"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50"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37" name="Group 43"/>
                <p:cNvGrpSpPr>
                  <a:grpSpLocks/>
                </p:cNvGrpSpPr>
                <p:nvPr/>
              </p:nvGrpSpPr>
              <p:grpSpPr bwMode="auto">
                <a:xfrm rot="2400000">
                  <a:off x="1773" y="2636"/>
                  <a:ext cx="72" cy="229"/>
                  <a:chOff x="1488" y="1872"/>
                  <a:chExt cx="303" cy="962"/>
                </a:xfrm>
                <a:grpFill/>
              </p:grpSpPr>
              <p:sp>
                <p:nvSpPr>
                  <p:cNvPr id="1137"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38" name="Group 45"/>
                  <p:cNvGrpSpPr>
                    <a:grpSpLocks/>
                  </p:cNvGrpSpPr>
                  <p:nvPr/>
                </p:nvGrpSpPr>
                <p:grpSpPr bwMode="auto">
                  <a:xfrm>
                    <a:off x="1564" y="2179"/>
                    <a:ext cx="101" cy="655"/>
                    <a:chOff x="2064" y="2160"/>
                    <a:chExt cx="192" cy="1248"/>
                  </a:xfrm>
                  <a:grpFill/>
                </p:grpSpPr>
                <p:sp>
                  <p:nvSpPr>
                    <p:cNvPr id="1139"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40"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41"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42"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43"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39" name="Group 43"/>
                <p:cNvGrpSpPr>
                  <a:grpSpLocks/>
                </p:cNvGrpSpPr>
                <p:nvPr/>
              </p:nvGrpSpPr>
              <p:grpSpPr bwMode="auto">
                <a:xfrm rot="3600000">
                  <a:off x="1813" y="2666"/>
                  <a:ext cx="72" cy="229"/>
                  <a:chOff x="1488" y="1872"/>
                  <a:chExt cx="303" cy="962"/>
                </a:xfrm>
                <a:grpFill/>
              </p:grpSpPr>
              <p:sp>
                <p:nvSpPr>
                  <p:cNvPr id="1130"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40" name="Group 45"/>
                  <p:cNvGrpSpPr>
                    <a:grpSpLocks/>
                  </p:cNvGrpSpPr>
                  <p:nvPr/>
                </p:nvGrpSpPr>
                <p:grpSpPr bwMode="auto">
                  <a:xfrm>
                    <a:off x="1564" y="2179"/>
                    <a:ext cx="101" cy="655"/>
                    <a:chOff x="2064" y="2160"/>
                    <a:chExt cx="192" cy="1248"/>
                  </a:xfrm>
                  <a:grpFill/>
                </p:grpSpPr>
                <p:sp>
                  <p:nvSpPr>
                    <p:cNvPr id="1132"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33"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34"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35"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36"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41" name="Group 43"/>
                <p:cNvGrpSpPr>
                  <a:grpSpLocks/>
                </p:cNvGrpSpPr>
                <p:nvPr/>
              </p:nvGrpSpPr>
              <p:grpSpPr bwMode="auto">
                <a:xfrm rot="4800000">
                  <a:off x="1825" y="2726"/>
                  <a:ext cx="72" cy="229"/>
                  <a:chOff x="1488" y="1872"/>
                  <a:chExt cx="303" cy="962"/>
                </a:xfrm>
                <a:grpFill/>
              </p:grpSpPr>
              <p:sp>
                <p:nvSpPr>
                  <p:cNvPr id="1123"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42" name="Group 45"/>
                  <p:cNvGrpSpPr>
                    <a:grpSpLocks/>
                  </p:cNvGrpSpPr>
                  <p:nvPr/>
                </p:nvGrpSpPr>
                <p:grpSpPr bwMode="auto">
                  <a:xfrm>
                    <a:off x="1564" y="2179"/>
                    <a:ext cx="101" cy="655"/>
                    <a:chOff x="2064" y="2160"/>
                    <a:chExt cx="192" cy="1248"/>
                  </a:xfrm>
                  <a:grpFill/>
                </p:grpSpPr>
                <p:sp>
                  <p:nvSpPr>
                    <p:cNvPr id="1125"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26"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27"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28"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29"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443" name="Group 43"/>
                <p:cNvGrpSpPr>
                  <a:grpSpLocks/>
                </p:cNvGrpSpPr>
                <p:nvPr/>
              </p:nvGrpSpPr>
              <p:grpSpPr bwMode="auto">
                <a:xfrm rot="6000000">
                  <a:off x="1819" y="2750"/>
                  <a:ext cx="72" cy="229"/>
                  <a:chOff x="1488" y="1872"/>
                  <a:chExt cx="303" cy="962"/>
                </a:xfrm>
                <a:grpFill/>
              </p:grpSpPr>
              <p:sp>
                <p:nvSpPr>
                  <p:cNvPr id="1116"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444" name="Group 45"/>
                  <p:cNvGrpSpPr>
                    <a:grpSpLocks/>
                  </p:cNvGrpSpPr>
                  <p:nvPr/>
                </p:nvGrpSpPr>
                <p:grpSpPr bwMode="auto">
                  <a:xfrm>
                    <a:off x="1564" y="2179"/>
                    <a:ext cx="101" cy="655"/>
                    <a:chOff x="2064" y="2160"/>
                    <a:chExt cx="192" cy="1248"/>
                  </a:xfrm>
                  <a:grpFill/>
                </p:grpSpPr>
                <p:sp>
                  <p:nvSpPr>
                    <p:cNvPr id="1118"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19"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20"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21"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1122"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grpSp>
      </p:grpSp>
      <p:grpSp>
        <p:nvGrpSpPr>
          <p:cNvPr id="22534" name="Group 1574"/>
          <p:cNvGrpSpPr>
            <a:grpSpLocks/>
          </p:cNvGrpSpPr>
          <p:nvPr/>
        </p:nvGrpSpPr>
        <p:grpSpPr bwMode="auto">
          <a:xfrm>
            <a:off x="4429125" y="3786188"/>
            <a:ext cx="1250950" cy="1235075"/>
            <a:chOff x="4500563" y="3286087"/>
            <a:chExt cx="1828812" cy="1806652"/>
          </a:xfrm>
        </p:grpSpPr>
        <p:grpSp>
          <p:nvGrpSpPr>
            <p:cNvPr id="22585" name="Group 191"/>
            <p:cNvGrpSpPr>
              <a:grpSpLocks/>
            </p:cNvGrpSpPr>
            <p:nvPr/>
          </p:nvGrpSpPr>
          <p:grpSpPr bwMode="auto">
            <a:xfrm>
              <a:off x="4500563" y="3286087"/>
              <a:ext cx="1797138" cy="949316"/>
              <a:chOff x="3392" y="3195"/>
              <a:chExt cx="992" cy="524"/>
            </a:xfrm>
          </p:grpSpPr>
          <p:grpSp>
            <p:nvGrpSpPr>
              <p:cNvPr id="22660" name="Group 192"/>
              <p:cNvGrpSpPr>
                <a:grpSpLocks/>
              </p:cNvGrpSpPr>
              <p:nvPr/>
            </p:nvGrpSpPr>
            <p:grpSpPr bwMode="auto">
              <a:xfrm>
                <a:off x="3685" y="3233"/>
                <a:ext cx="95" cy="166"/>
                <a:chOff x="1448" y="3648"/>
                <a:chExt cx="95" cy="166"/>
              </a:xfrm>
            </p:grpSpPr>
            <p:sp>
              <p:nvSpPr>
                <p:cNvPr id="1038" name="Oval 193"/>
                <p:cNvSpPr>
                  <a:spLocks noChangeArrowheads="1"/>
                </p:cNvSpPr>
                <p:nvPr/>
              </p:nvSpPr>
              <p:spPr bwMode="auto">
                <a:xfrm>
                  <a:off x="1448" y="3648"/>
                  <a:ext cx="72" cy="72"/>
                </a:xfrm>
                <a:prstGeom prst="ellipse">
                  <a:avLst/>
                </a:prstGeom>
                <a:solidFill>
                  <a:srgbClr val="333399"/>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39" name="Freeform 194"/>
                <p:cNvSpPr>
                  <a:spLocks/>
                </p:cNvSpPr>
                <p:nvPr/>
              </p:nvSpPr>
              <p:spPr bwMode="auto">
                <a:xfrm>
                  <a:off x="1473" y="3710"/>
                  <a:ext cx="70"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grpSp>
          <p:grpSp>
            <p:nvGrpSpPr>
              <p:cNvPr id="22661" name="Group 195"/>
              <p:cNvGrpSpPr>
                <a:grpSpLocks/>
              </p:cNvGrpSpPr>
              <p:nvPr/>
            </p:nvGrpSpPr>
            <p:grpSpPr bwMode="auto">
              <a:xfrm rot="-1865818">
                <a:off x="3637" y="3257"/>
                <a:ext cx="95" cy="166"/>
                <a:chOff x="1448" y="3648"/>
                <a:chExt cx="95" cy="166"/>
              </a:xfrm>
            </p:grpSpPr>
            <p:sp>
              <p:nvSpPr>
                <p:cNvPr id="1036" name="Oval 196"/>
                <p:cNvSpPr>
                  <a:spLocks noChangeArrowheads="1"/>
                </p:cNvSpPr>
                <p:nvPr/>
              </p:nvSpPr>
              <p:spPr bwMode="auto">
                <a:xfrm>
                  <a:off x="1447" y="3641"/>
                  <a:ext cx="72" cy="73"/>
                </a:xfrm>
                <a:prstGeom prst="ellipse">
                  <a:avLst/>
                </a:prstGeom>
                <a:solidFill>
                  <a:srgbClr val="333399"/>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37" name="Freeform 197"/>
                <p:cNvSpPr>
                  <a:spLocks/>
                </p:cNvSpPr>
                <p:nvPr/>
              </p:nvSpPr>
              <p:spPr bwMode="auto">
                <a:xfrm>
                  <a:off x="1473" y="3705"/>
                  <a:ext cx="68" cy="106"/>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grpSp>
          <p:grpSp>
            <p:nvGrpSpPr>
              <p:cNvPr id="22662" name="Group 198"/>
              <p:cNvGrpSpPr>
                <a:grpSpLocks/>
              </p:cNvGrpSpPr>
              <p:nvPr/>
            </p:nvGrpSpPr>
            <p:grpSpPr bwMode="auto">
              <a:xfrm rot="-3205320">
                <a:off x="3577" y="3277"/>
                <a:ext cx="95" cy="166"/>
                <a:chOff x="1448" y="3648"/>
                <a:chExt cx="95" cy="166"/>
              </a:xfrm>
            </p:grpSpPr>
            <p:sp>
              <p:nvSpPr>
                <p:cNvPr id="1034" name="Oval 199"/>
                <p:cNvSpPr>
                  <a:spLocks noChangeArrowheads="1"/>
                </p:cNvSpPr>
                <p:nvPr/>
              </p:nvSpPr>
              <p:spPr bwMode="auto">
                <a:xfrm>
                  <a:off x="1472" y="3632"/>
                  <a:ext cx="73" cy="74"/>
                </a:xfrm>
                <a:prstGeom prst="ellipse">
                  <a:avLst/>
                </a:prstGeom>
                <a:solidFill>
                  <a:srgbClr val="333399"/>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35" name="Freeform 200"/>
                <p:cNvSpPr>
                  <a:spLocks/>
                </p:cNvSpPr>
                <p:nvPr/>
              </p:nvSpPr>
              <p:spPr bwMode="auto">
                <a:xfrm>
                  <a:off x="1479" y="3709"/>
                  <a:ext cx="69"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sp>
            <p:nvSpPr>
              <p:cNvPr id="970" name="Oval 201"/>
              <p:cNvSpPr>
                <a:spLocks noChangeArrowheads="1"/>
              </p:cNvSpPr>
              <p:nvPr/>
            </p:nvSpPr>
            <p:spPr bwMode="auto">
              <a:xfrm rot="-3228688">
                <a:off x="3409" y="3491"/>
                <a:ext cx="72" cy="72"/>
              </a:xfrm>
              <a:prstGeom prst="ellipse">
                <a:avLst/>
              </a:prstGeom>
              <a:solidFill>
                <a:srgbClr val="BBE0E3"/>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71" name="Freeform 202"/>
              <p:cNvSpPr>
                <a:spLocks/>
              </p:cNvSpPr>
              <p:nvPr/>
            </p:nvSpPr>
            <p:spPr bwMode="auto">
              <a:xfrm rot="-3228688">
                <a:off x="3487" y="3502"/>
                <a:ext cx="72"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nvGrpSpPr>
              <p:cNvPr id="22665" name="Group 203"/>
              <p:cNvGrpSpPr>
                <a:grpSpLocks/>
              </p:cNvGrpSpPr>
              <p:nvPr/>
            </p:nvGrpSpPr>
            <p:grpSpPr bwMode="auto">
              <a:xfrm rot="-4014115">
                <a:off x="3427" y="3527"/>
                <a:ext cx="95" cy="166"/>
                <a:chOff x="1448" y="3648"/>
                <a:chExt cx="95" cy="166"/>
              </a:xfrm>
            </p:grpSpPr>
            <p:sp>
              <p:nvSpPr>
                <p:cNvPr id="1032" name="Oval 204"/>
                <p:cNvSpPr>
                  <a:spLocks noChangeArrowheads="1"/>
                </p:cNvSpPr>
                <p:nvPr/>
              </p:nvSpPr>
              <p:spPr bwMode="auto">
                <a:xfrm>
                  <a:off x="1450" y="3645"/>
                  <a:ext cx="74" cy="74"/>
                </a:xfrm>
                <a:prstGeom prst="ellipse">
                  <a:avLst/>
                </a:prstGeom>
                <a:solidFill>
                  <a:srgbClr val="333399"/>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33" name="Freeform 205"/>
                <p:cNvSpPr>
                  <a:spLocks/>
                </p:cNvSpPr>
                <p:nvPr/>
              </p:nvSpPr>
              <p:spPr bwMode="auto">
                <a:xfrm>
                  <a:off x="1469" y="3710"/>
                  <a:ext cx="77"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grpSp>
            <p:nvGrpSpPr>
              <p:cNvPr id="22666" name="Group 206"/>
              <p:cNvGrpSpPr>
                <a:grpSpLocks/>
              </p:cNvGrpSpPr>
              <p:nvPr/>
            </p:nvGrpSpPr>
            <p:grpSpPr bwMode="auto">
              <a:xfrm rot="2770799">
                <a:off x="4073" y="3231"/>
                <a:ext cx="95" cy="166"/>
                <a:chOff x="1448" y="3648"/>
                <a:chExt cx="95" cy="166"/>
              </a:xfrm>
            </p:grpSpPr>
            <p:sp>
              <p:nvSpPr>
                <p:cNvPr id="1030" name="Oval 207"/>
                <p:cNvSpPr>
                  <a:spLocks noChangeArrowheads="1"/>
                </p:cNvSpPr>
                <p:nvPr/>
              </p:nvSpPr>
              <p:spPr bwMode="auto">
                <a:xfrm>
                  <a:off x="1426" y="3649"/>
                  <a:ext cx="81" cy="74"/>
                </a:xfrm>
                <a:prstGeom prst="ellipse">
                  <a:avLst/>
                </a:prstGeom>
                <a:solidFill>
                  <a:srgbClr val="333399"/>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31" name="Freeform 208"/>
                <p:cNvSpPr>
                  <a:spLocks/>
                </p:cNvSpPr>
                <p:nvPr/>
              </p:nvSpPr>
              <p:spPr bwMode="auto">
                <a:xfrm>
                  <a:off x="1469" y="3710"/>
                  <a:ext cx="73"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grpSp>
            <p:nvGrpSpPr>
              <p:cNvPr id="22667" name="Group 209"/>
              <p:cNvGrpSpPr>
                <a:grpSpLocks/>
              </p:cNvGrpSpPr>
              <p:nvPr/>
            </p:nvGrpSpPr>
            <p:grpSpPr bwMode="auto">
              <a:xfrm rot="4470893">
                <a:off x="4157" y="3249"/>
                <a:ext cx="95" cy="166"/>
                <a:chOff x="1448" y="3648"/>
                <a:chExt cx="95" cy="166"/>
              </a:xfrm>
            </p:grpSpPr>
            <p:sp>
              <p:nvSpPr>
                <p:cNvPr id="1028" name="Oval 210"/>
                <p:cNvSpPr>
                  <a:spLocks noChangeArrowheads="1"/>
                </p:cNvSpPr>
                <p:nvPr/>
              </p:nvSpPr>
              <p:spPr bwMode="auto">
                <a:xfrm>
                  <a:off x="1434" y="3641"/>
                  <a:ext cx="79" cy="72"/>
                </a:xfrm>
                <a:prstGeom prst="ellipse">
                  <a:avLst/>
                </a:prstGeom>
                <a:solidFill>
                  <a:srgbClr val="333399"/>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29" name="Freeform 211"/>
                <p:cNvSpPr>
                  <a:spLocks/>
                </p:cNvSpPr>
                <p:nvPr/>
              </p:nvSpPr>
              <p:spPr bwMode="auto">
                <a:xfrm>
                  <a:off x="1469" y="3710"/>
                  <a:ext cx="74"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sp>
            <p:nvSpPr>
              <p:cNvPr id="975" name="Oval 212"/>
              <p:cNvSpPr>
                <a:spLocks noChangeArrowheads="1"/>
              </p:cNvSpPr>
              <p:nvPr/>
            </p:nvSpPr>
            <p:spPr bwMode="auto">
              <a:xfrm rot="5650776">
                <a:off x="4283" y="3353"/>
                <a:ext cx="73" cy="72"/>
              </a:xfrm>
              <a:prstGeom prst="ellipse">
                <a:avLst/>
              </a:prstGeom>
              <a:solidFill>
                <a:srgbClr val="BBE0E3"/>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76" name="Freeform 213"/>
              <p:cNvSpPr>
                <a:spLocks/>
              </p:cNvSpPr>
              <p:nvPr/>
            </p:nvSpPr>
            <p:spPr bwMode="auto">
              <a:xfrm rot="5650776">
                <a:off x="4204" y="3355"/>
                <a:ext cx="73"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sp>
            <p:nvSpPr>
              <p:cNvPr id="977" name="Oval 214"/>
              <p:cNvSpPr>
                <a:spLocks noChangeArrowheads="1"/>
              </p:cNvSpPr>
              <p:nvPr/>
            </p:nvSpPr>
            <p:spPr bwMode="auto">
              <a:xfrm rot="6292998">
                <a:off x="4299" y="3424"/>
                <a:ext cx="72" cy="72"/>
              </a:xfrm>
              <a:prstGeom prst="ellipse">
                <a:avLst/>
              </a:prstGeom>
              <a:solidFill>
                <a:srgbClr val="BBE0E3"/>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78" name="Freeform 215"/>
              <p:cNvSpPr>
                <a:spLocks/>
              </p:cNvSpPr>
              <p:nvPr/>
            </p:nvSpPr>
            <p:spPr bwMode="auto">
              <a:xfrm rot="6292998">
                <a:off x="4216" y="3410"/>
                <a:ext cx="72"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nvGrpSpPr>
              <p:cNvPr id="22672" name="Group 216"/>
              <p:cNvGrpSpPr>
                <a:grpSpLocks/>
              </p:cNvGrpSpPr>
              <p:nvPr/>
            </p:nvGrpSpPr>
            <p:grpSpPr bwMode="auto">
              <a:xfrm rot="903272">
                <a:off x="3749" y="3215"/>
                <a:ext cx="95" cy="166"/>
                <a:chOff x="1448" y="3648"/>
                <a:chExt cx="95" cy="166"/>
              </a:xfrm>
            </p:grpSpPr>
            <p:sp>
              <p:nvSpPr>
                <p:cNvPr id="1026" name="Oval 217"/>
                <p:cNvSpPr>
                  <a:spLocks noChangeArrowheads="1"/>
                </p:cNvSpPr>
                <p:nvPr/>
              </p:nvSpPr>
              <p:spPr bwMode="auto">
                <a:xfrm>
                  <a:off x="1445" y="3648"/>
                  <a:ext cx="73" cy="72"/>
                </a:xfrm>
                <a:prstGeom prst="ellipse">
                  <a:avLst/>
                </a:prstGeom>
                <a:solidFill>
                  <a:srgbClr val="333399"/>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27" name="Freeform 218"/>
                <p:cNvSpPr>
                  <a:spLocks/>
                </p:cNvSpPr>
                <p:nvPr/>
              </p:nvSpPr>
              <p:spPr bwMode="auto">
                <a:xfrm>
                  <a:off x="1472" y="3708"/>
                  <a:ext cx="68" cy="103"/>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grpSp>
          <p:grpSp>
            <p:nvGrpSpPr>
              <p:cNvPr id="22673" name="Group 219"/>
              <p:cNvGrpSpPr>
                <a:grpSpLocks/>
              </p:cNvGrpSpPr>
              <p:nvPr/>
            </p:nvGrpSpPr>
            <p:grpSpPr bwMode="auto">
              <a:xfrm rot="-5568662">
                <a:off x="3445" y="3589"/>
                <a:ext cx="95" cy="166"/>
                <a:chOff x="1448" y="3648"/>
                <a:chExt cx="95" cy="166"/>
              </a:xfrm>
            </p:grpSpPr>
            <p:sp>
              <p:nvSpPr>
                <p:cNvPr id="1024" name="Oval 220"/>
                <p:cNvSpPr>
                  <a:spLocks noChangeArrowheads="1"/>
                </p:cNvSpPr>
                <p:nvPr/>
              </p:nvSpPr>
              <p:spPr bwMode="auto">
                <a:xfrm>
                  <a:off x="1462" y="3647"/>
                  <a:ext cx="72" cy="72"/>
                </a:xfrm>
                <a:prstGeom prst="ellipse">
                  <a:avLst/>
                </a:prstGeom>
                <a:solidFill>
                  <a:srgbClr val="333399"/>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25" name="Freeform 221"/>
                <p:cNvSpPr>
                  <a:spLocks/>
                </p:cNvSpPr>
                <p:nvPr/>
              </p:nvSpPr>
              <p:spPr bwMode="auto">
                <a:xfrm>
                  <a:off x="1497" y="3710"/>
                  <a:ext cx="68" cy="106"/>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sp>
            <p:nvSpPr>
              <p:cNvPr id="981" name="Oval 222"/>
              <p:cNvSpPr>
                <a:spLocks noChangeArrowheads="1"/>
              </p:cNvSpPr>
              <p:nvPr/>
            </p:nvSpPr>
            <p:spPr bwMode="auto">
              <a:xfrm rot="-1865818">
                <a:off x="3496" y="3351"/>
                <a:ext cx="72" cy="72"/>
              </a:xfrm>
              <a:prstGeom prst="ellipse">
                <a:avLst/>
              </a:prstGeom>
              <a:solidFill>
                <a:srgbClr val="BBE0E3"/>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82" name="Freeform 223"/>
              <p:cNvSpPr>
                <a:spLocks/>
              </p:cNvSpPr>
              <p:nvPr/>
            </p:nvSpPr>
            <p:spPr bwMode="auto">
              <a:xfrm rot="-1865818">
                <a:off x="3557" y="3390"/>
                <a:ext cx="69"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983" name="Oval 224"/>
              <p:cNvSpPr>
                <a:spLocks noChangeArrowheads="1"/>
              </p:cNvSpPr>
              <p:nvPr/>
            </p:nvSpPr>
            <p:spPr bwMode="auto">
              <a:xfrm rot="-3205320">
                <a:off x="3446" y="3413"/>
                <a:ext cx="72" cy="72"/>
              </a:xfrm>
              <a:prstGeom prst="ellipse">
                <a:avLst/>
              </a:prstGeom>
              <a:solidFill>
                <a:srgbClr val="BBE0E3"/>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84" name="Freeform 225"/>
              <p:cNvSpPr>
                <a:spLocks/>
              </p:cNvSpPr>
              <p:nvPr/>
            </p:nvSpPr>
            <p:spPr bwMode="auto">
              <a:xfrm rot="-3205320">
                <a:off x="3523" y="3424"/>
                <a:ext cx="72"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sp>
            <p:nvSpPr>
              <p:cNvPr id="985" name="Oval 226"/>
              <p:cNvSpPr>
                <a:spLocks noChangeArrowheads="1"/>
              </p:cNvSpPr>
              <p:nvPr/>
            </p:nvSpPr>
            <p:spPr bwMode="auto">
              <a:xfrm rot="2770799">
                <a:off x="4012" y="3212"/>
                <a:ext cx="72" cy="72"/>
              </a:xfrm>
              <a:prstGeom prst="ellipse">
                <a:avLst/>
              </a:prstGeom>
              <a:solidFill>
                <a:srgbClr val="BBE0E3"/>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86" name="Freeform 227"/>
              <p:cNvSpPr>
                <a:spLocks/>
              </p:cNvSpPr>
              <p:nvPr/>
            </p:nvSpPr>
            <p:spPr bwMode="auto">
              <a:xfrm rot="2770799">
                <a:off x="3972" y="3267"/>
                <a:ext cx="72"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sp>
            <p:nvSpPr>
              <p:cNvPr id="987" name="Oval 228"/>
              <p:cNvSpPr>
                <a:spLocks noChangeArrowheads="1"/>
              </p:cNvSpPr>
              <p:nvPr/>
            </p:nvSpPr>
            <p:spPr bwMode="auto">
              <a:xfrm rot="1019544">
                <a:off x="3907" y="3207"/>
                <a:ext cx="72" cy="73"/>
              </a:xfrm>
              <a:prstGeom prst="ellipse">
                <a:avLst/>
              </a:prstGeom>
              <a:solidFill>
                <a:srgbClr val="BBE0E3"/>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88" name="Freeform 229"/>
              <p:cNvSpPr>
                <a:spLocks/>
              </p:cNvSpPr>
              <p:nvPr/>
            </p:nvSpPr>
            <p:spPr bwMode="auto">
              <a:xfrm rot="1019544">
                <a:off x="3907" y="3273"/>
                <a:ext cx="69"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989" name="Oval 230"/>
              <p:cNvSpPr>
                <a:spLocks noChangeArrowheads="1"/>
              </p:cNvSpPr>
              <p:nvPr/>
            </p:nvSpPr>
            <p:spPr bwMode="auto">
              <a:xfrm rot="1019544">
                <a:off x="3844" y="3195"/>
                <a:ext cx="73" cy="72"/>
              </a:xfrm>
              <a:prstGeom prst="ellipse">
                <a:avLst/>
              </a:prstGeom>
              <a:solidFill>
                <a:srgbClr val="BBE0E3"/>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90" name="Freeform 231"/>
              <p:cNvSpPr>
                <a:spLocks/>
              </p:cNvSpPr>
              <p:nvPr/>
            </p:nvSpPr>
            <p:spPr bwMode="auto">
              <a:xfrm rot="1019544">
                <a:off x="3844" y="3262"/>
                <a:ext cx="72"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991" name="Oval 232"/>
              <p:cNvSpPr>
                <a:spLocks noChangeArrowheads="1"/>
              </p:cNvSpPr>
              <p:nvPr/>
            </p:nvSpPr>
            <p:spPr bwMode="auto">
              <a:xfrm rot="6292998">
                <a:off x="4308" y="3512"/>
                <a:ext cx="73" cy="73"/>
              </a:xfrm>
              <a:prstGeom prst="ellipse">
                <a:avLst/>
              </a:prstGeom>
              <a:solidFill>
                <a:srgbClr val="BBE0E3"/>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92" name="Freeform 233"/>
              <p:cNvSpPr>
                <a:spLocks/>
              </p:cNvSpPr>
              <p:nvPr/>
            </p:nvSpPr>
            <p:spPr bwMode="auto">
              <a:xfrm rot="6292998">
                <a:off x="4227" y="3497"/>
                <a:ext cx="72"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nvGrpSpPr>
              <p:cNvPr id="22686" name="Group 234"/>
              <p:cNvGrpSpPr>
                <a:grpSpLocks/>
              </p:cNvGrpSpPr>
              <p:nvPr/>
            </p:nvGrpSpPr>
            <p:grpSpPr bwMode="auto">
              <a:xfrm rot="6292998">
                <a:off x="4253" y="3547"/>
                <a:ext cx="95" cy="166"/>
                <a:chOff x="1448" y="3648"/>
                <a:chExt cx="95" cy="166"/>
              </a:xfrm>
            </p:grpSpPr>
            <p:sp>
              <p:nvSpPr>
                <p:cNvPr id="1022" name="Oval 235"/>
                <p:cNvSpPr>
                  <a:spLocks noChangeArrowheads="1"/>
                </p:cNvSpPr>
                <p:nvPr/>
              </p:nvSpPr>
              <p:spPr bwMode="auto">
                <a:xfrm>
                  <a:off x="1441" y="3667"/>
                  <a:ext cx="72" cy="73"/>
                </a:xfrm>
                <a:prstGeom prst="ellipse">
                  <a:avLst/>
                </a:prstGeom>
                <a:solidFill>
                  <a:srgbClr val="333399"/>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23" name="Freeform 236"/>
                <p:cNvSpPr>
                  <a:spLocks/>
                </p:cNvSpPr>
                <p:nvPr/>
              </p:nvSpPr>
              <p:spPr bwMode="auto">
                <a:xfrm>
                  <a:off x="1468" y="3737"/>
                  <a:ext cx="68" cy="106"/>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grpSp>
            <p:nvGrpSpPr>
              <p:cNvPr id="22687" name="Group 237"/>
              <p:cNvGrpSpPr>
                <a:grpSpLocks/>
              </p:cNvGrpSpPr>
              <p:nvPr/>
            </p:nvGrpSpPr>
            <p:grpSpPr bwMode="auto">
              <a:xfrm rot="10605420">
                <a:off x="3799" y="3319"/>
                <a:ext cx="95" cy="166"/>
                <a:chOff x="1448" y="3648"/>
                <a:chExt cx="95" cy="166"/>
              </a:xfrm>
            </p:grpSpPr>
            <p:sp>
              <p:nvSpPr>
                <p:cNvPr id="1020" name="Oval 238"/>
                <p:cNvSpPr>
                  <a:spLocks noChangeArrowheads="1"/>
                </p:cNvSpPr>
                <p:nvPr/>
              </p:nvSpPr>
              <p:spPr bwMode="auto">
                <a:xfrm>
                  <a:off x="1448" y="3648"/>
                  <a:ext cx="72" cy="72"/>
                </a:xfrm>
                <a:prstGeom prst="ellipse">
                  <a:avLst/>
                </a:prstGeom>
                <a:solidFill>
                  <a:srgbClr val="333399"/>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21" name="Freeform 239"/>
                <p:cNvSpPr>
                  <a:spLocks/>
                </p:cNvSpPr>
                <p:nvPr/>
              </p:nvSpPr>
              <p:spPr bwMode="auto">
                <a:xfrm>
                  <a:off x="1478" y="3713"/>
                  <a:ext cx="69" cy="103"/>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grpSp>
          <p:grpSp>
            <p:nvGrpSpPr>
              <p:cNvPr id="22688" name="Group 240"/>
              <p:cNvGrpSpPr>
                <a:grpSpLocks/>
              </p:cNvGrpSpPr>
              <p:nvPr/>
            </p:nvGrpSpPr>
            <p:grpSpPr bwMode="auto">
              <a:xfrm rot="10528085">
                <a:off x="3735" y="3355"/>
                <a:ext cx="95" cy="166"/>
                <a:chOff x="1448" y="3648"/>
                <a:chExt cx="95" cy="166"/>
              </a:xfrm>
            </p:grpSpPr>
            <p:sp>
              <p:nvSpPr>
                <p:cNvPr id="1018" name="Oval 241"/>
                <p:cNvSpPr>
                  <a:spLocks noChangeArrowheads="1"/>
                </p:cNvSpPr>
                <p:nvPr/>
              </p:nvSpPr>
              <p:spPr bwMode="auto">
                <a:xfrm>
                  <a:off x="1451" y="3645"/>
                  <a:ext cx="72" cy="72"/>
                </a:xfrm>
                <a:prstGeom prst="ellipse">
                  <a:avLst/>
                </a:prstGeom>
                <a:solidFill>
                  <a:srgbClr val="333399"/>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19" name="Freeform 242"/>
                <p:cNvSpPr>
                  <a:spLocks/>
                </p:cNvSpPr>
                <p:nvPr/>
              </p:nvSpPr>
              <p:spPr bwMode="auto">
                <a:xfrm>
                  <a:off x="1489" y="3713"/>
                  <a:ext cx="68" cy="103"/>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grpSp>
          <p:grpSp>
            <p:nvGrpSpPr>
              <p:cNvPr id="22689" name="Group 243"/>
              <p:cNvGrpSpPr>
                <a:grpSpLocks/>
              </p:cNvGrpSpPr>
              <p:nvPr/>
            </p:nvGrpSpPr>
            <p:grpSpPr bwMode="auto">
              <a:xfrm rot="-10325149">
                <a:off x="3677" y="3379"/>
                <a:ext cx="95" cy="166"/>
                <a:chOff x="1448" y="3648"/>
                <a:chExt cx="95" cy="166"/>
              </a:xfrm>
            </p:grpSpPr>
            <p:sp>
              <p:nvSpPr>
                <p:cNvPr id="1016" name="Oval 244"/>
                <p:cNvSpPr>
                  <a:spLocks noChangeArrowheads="1"/>
                </p:cNvSpPr>
                <p:nvPr/>
              </p:nvSpPr>
              <p:spPr bwMode="auto">
                <a:xfrm>
                  <a:off x="1465" y="3639"/>
                  <a:ext cx="73" cy="72"/>
                </a:xfrm>
                <a:prstGeom prst="ellipse">
                  <a:avLst/>
                </a:prstGeom>
                <a:solidFill>
                  <a:srgbClr val="333399"/>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17" name="Freeform 245"/>
                <p:cNvSpPr>
                  <a:spLocks/>
                </p:cNvSpPr>
                <p:nvPr/>
              </p:nvSpPr>
              <p:spPr bwMode="auto">
                <a:xfrm>
                  <a:off x="1499" y="3707"/>
                  <a:ext cx="68" cy="103"/>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grpSp>
          <p:grpSp>
            <p:nvGrpSpPr>
              <p:cNvPr id="22690" name="Group 246"/>
              <p:cNvGrpSpPr>
                <a:grpSpLocks/>
              </p:cNvGrpSpPr>
              <p:nvPr/>
            </p:nvGrpSpPr>
            <p:grpSpPr bwMode="auto">
              <a:xfrm rot="-8302825">
                <a:off x="4043" y="3347"/>
                <a:ext cx="95" cy="166"/>
                <a:chOff x="1448" y="3648"/>
                <a:chExt cx="95" cy="166"/>
              </a:xfrm>
            </p:grpSpPr>
            <p:sp>
              <p:nvSpPr>
                <p:cNvPr id="1014" name="Oval 247"/>
                <p:cNvSpPr>
                  <a:spLocks noChangeArrowheads="1"/>
                </p:cNvSpPr>
                <p:nvPr/>
              </p:nvSpPr>
              <p:spPr bwMode="auto">
                <a:xfrm>
                  <a:off x="1451" y="3645"/>
                  <a:ext cx="72" cy="72"/>
                </a:xfrm>
                <a:prstGeom prst="ellipse">
                  <a:avLst/>
                </a:prstGeom>
                <a:solidFill>
                  <a:srgbClr val="333399"/>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15" name="Freeform 248"/>
                <p:cNvSpPr>
                  <a:spLocks/>
                </p:cNvSpPr>
                <p:nvPr/>
              </p:nvSpPr>
              <p:spPr bwMode="auto">
                <a:xfrm>
                  <a:off x="1478" y="3703"/>
                  <a:ext cx="69" cy="103"/>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grpSp>
          <p:sp>
            <p:nvSpPr>
              <p:cNvPr id="998" name="Oval 249"/>
              <p:cNvSpPr>
                <a:spLocks noChangeArrowheads="1"/>
              </p:cNvSpPr>
              <p:nvPr/>
            </p:nvSpPr>
            <p:spPr bwMode="auto">
              <a:xfrm rot="-7762581">
                <a:off x="3947" y="3415"/>
                <a:ext cx="72" cy="72"/>
              </a:xfrm>
              <a:prstGeom prst="ellipse">
                <a:avLst/>
              </a:prstGeom>
              <a:solidFill>
                <a:srgbClr val="BBE0E3"/>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99" name="Freeform 250"/>
              <p:cNvSpPr>
                <a:spLocks/>
              </p:cNvSpPr>
              <p:nvPr/>
            </p:nvSpPr>
            <p:spPr bwMode="auto">
              <a:xfrm rot="-7762581">
                <a:off x="3992" y="3332"/>
                <a:ext cx="73"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sp>
            <p:nvSpPr>
              <p:cNvPr id="1000" name="Oval 251"/>
              <p:cNvSpPr>
                <a:spLocks noChangeArrowheads="1"/>
              </p:cNvSpPr>
              <p:nvPr/>
            </p:nvSpPr>
            <p:spPr bwMode="auto">
              <a:xfrm rot="-9513836">
                <a:off x="3890" y="3410"/>
                <a:ext cx="73" cy="72"/>
              </a:xfrm>
              <a:prstGeom prst="ellipse">
                <a:avLst/>
              </a:prstGeom>
              <a:solidFill>
                <a:srgbClr val="BBE0E3"/>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01" name="Freeform 252"/>
              <p:cNvSpPr>
                <a:spLocks/>
              </p:cNvSpPr>
              <p:nvPr/>
            </p:nvSpPr>
            <p:spPr bwMode="auto">
              <a:xfrm rot="-9513836">
                <a:off x="3903" y="3315"/>
                <a:ext cx="69"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sp>
            <p:nvSpPr>
              <p:cNvPr id="1002" name="Oval 253"/>
              <p:cNvSpPr>
                <a:spLocks noChangeArrowheads="1"/>
              </p:cNvSpPr>
              <p:nvPr/>
            </p:nvSpPr>
            <p:spPr bwMode="auto">
              <a:xfrm rot="-9513836">
                <a:off x="3644" y="3540"/>
                <a:ext cx="72" cy="72"/>
              </a:xfrm>
              <a:prstGeom prst="ellipse">
                <a:avLst/>
              </a:prstGeom>
              <a:solidFill>
                <a:srgbClr val="BBE0E3"/>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03" name="Freeform 254"/>
              <p:cNvSpPr>
                <a:spLocks/>
              </p:cNvSpPr>
              <p:nvPr/>
            </p:nvSpPr>
            <p:spPr bwMode="auto">
              <a:xfrm rot="9700474">
                <a:off x="3606" y="3444"/>
                <a:ext cx="70"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grpSp>
            <p:nvGrpSpPr>
              <p:cNvPr id="22697" name="Group 255"/>
              <p:cNvGrpSpPr>
                <a:grpSpLocks/>
              </p:cNvGrpSpPr>
              <p:nvPr/>
            </p:nvGrpSpPr>
            <p:grpSpPr bwMode="auto">
              <a:xfrm rot="5400000">
                <a:off x="3531" y="3581"/>
                <a:ext cx="95" cy="166"/>
                <a:chOff x="1448" y="3648"/>
                <a:chExt cx="95" cy="166"/>
              </a:xfrm>
            </p:grpSpPr>
            <p:sp>
              <p:nvSpPr>
                <p:cNvPr id="1012" name="Oval 256"/>
                <p:cNvSpPr>
                  <a:spLocks noChangeArrowheads="1"/>
                </p:cNvSpPr>
                <p:nvPr/>
              </p:nvSpPr>
              <p:spPr bwMode="auto">
                <a:xfrm>
                  <a:off x="1448" y="3647"/>
                  <a:ext cx="72" cy="73"/>
                </a:xfrm>
                <a:prstGeom prst="ellipse">
                  <a:avLst/>
                </a:prstGeom>
                <a:solidFill>
                  <a:srgbClr val="333399"/>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13" name="Freeform 257"/>
                <p:cNvSpPr>
                  <a:spLocks/>
                </p:cNvSpPr>
                <p:nvPr/>
              </p:nvSpPr>
              <p:spPr bwMode="auto">
                <a:xfrm>
                  <a:off x="1473" y="3710"/>
                  <a:ext cx="70"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grpSp>
            <p:nvGrpSpPr>
              <p:cNvPr id="22698" name="Group 258"/>
              <p:cNvGrpSpPr>
                <a:grpSpLocks/>
              </p:cNvGrpSpPr>
              <p:nvPr/>
            </p:nvGrpSpPr>
            <p:grpSpPr bwMode="auto">
              <a:xfrm rot="-7159431">
                <a:off x="4127" y="3389"/>
                <a:ext cx="95" cy="166"/>
                <a:chOff x="1448" y="3648"/>
                <a:chExt cx="95" cy="166"/>
              </a:xfrm>
            </p:grpSpPr>
            <p:sp>
              <p:nvSpPr>
                <p:cNvPr id="1010" name="Oval 259"/>
                <p:cNvSpPr>
                  <a:spLocks noChangeArrowheads="1"/>
                </p:cNvSpPr>
                <p:nvPr/>
              </p:nvSpPr>
              <p:spPr bwMode="auto">
                <a:xfrm>
                  <a:off x="1451" y="3647"/>
                  <a:ext cx="72" cy="73"/>
                </a:xfrm>
                <a:prstGeom prst="ellipse">
                  <a:avLst/>
                </a:prstGeom>
                <a:solidFill>
                  <a:srgbClr val="333399"/>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11" name="Freeform 260"/>
                <p:cNvSpPr>
                  <a:spLocks/>
                </p:cNvSpPr>
                <p:nvPr/>
              </p:nvSpPr>
              <p:spPr bwMode="auto">
                <a:xfrm>
                  <a:off x="1497" y="3711"/>
                  <a:ext cx="68" cy="106"/>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sp>
            <p:nvSpPr>
              <p:cNvPr id="1006" name="Oval 261"/>
              <p:cNvSpPr>
                <a:spLocks noChangeArrowheads="1"/>
              </p:cNvSpPr>
              <p:nvPr/>
            </p:nvSpPr>
            <p:spPr bwMode="auto">
              <a:xfrm rot="6292998">
                <a:off x="4095" y="3553"/>
                <a:ext cx="73" cy="72"/>
              </a:xfrm>
              <a:prstGeom prst="ellipse">
                <a:avLst/>
              </a:prstGeom>
              <a:solidFill>
                <a:srgbClr val="BBE0E3"/>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07" name="Freeform 262"/>
              <p:cNvSpPr>
                <a:spLocks/>
              </p:cNvSpPr>
              <p:nvPr/>
            </p:nvSpPr>
            <p:spPr bwMode="auto">
              <a:xfrm rot="6292998">
                <a:off x="4186" y="3521"/>
                <a:ext cx="68"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sp>
            <p:nvSpPr>
              <p:cNvPr id="1008" name="Oval 263"/>
              <p:cNvSpPr>
                <a:spLocks noChangeArrowheads="1"/>
              </p:cNvSpPr>
              <p:nvPr/>
            </p:nvSpPr>
            <p:spPr bwMode="auto">
              <a:xfrm rot="-4887415">
                <a:off x="4104" y="3628"/>
                <a:ext cx="72" cy="72"/>
              </a:xfrm>
              <a:prstGeom prst="ellipse">
                <a:avLst/>
              </a:prstGeom>
              <a:solidFill>
                <a:srgbClr val="BBE0E3"/>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1009" name="Freeform 264"/>
              <p:cNvSpPr>
                <a:spLocks/>
              </p:cNvSpPr>
              <p:nvPr/>
            </p:nvSpPr>
            <p:spPr bwMode="auto">
              <a:xfrm rot="-4900909">
                <a:off x="4185" y="3617"/>
                <a:ext cx="69"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grpSp>
          <p:nvGrpSpPr>
            <p:cNvPr id="22586" name="Group 191"/>
            <p:cNvGrpSpPr>
              <a:grpSpLocks/>
            </p:cNvGrpSpPr>
            <p:nvPr/>
          </p:nvGrpSpPr>
          <p:grpSpPr bwMode="auto">
            <a:xfrm rot="10800000">
              <a:off x="4532237" y="4143423"/>
              <a:ext cx="1797138" cy="949316"/>
              <a:chOff x="3392" y="3195"/>
              <a:chExt cx="992" cy="524"/>
            </a:xfrm>
          </p:grpSpPr>
          <p:grpSp>
            <p:nvGrpSpPr>
              <p:cNvPr id="22587" name="Group 192"/>
              <p:cNvGrpSpPr>
                <a:grpSpLocks/>
              </p:cNvGrpSpPr>
              <p:nvPr/>
            </p:nvGrpSpPr>
            <p:grpSpPr bwMode="auto">
              <a:xfrm>
                <a:off x="3685" y="3233"/>
                <a:ext cx="95" cy="166"/>
                <a:chOff x="1448" y="3648"/>
                <a:chExt cx="95" cy="166"/>
              </a:xfrm>
            </p:grpSpPr>
            <p:sp>
              <p:nvSpPr>
                <p:cNvPr id="965" name="Oval 193"/>
                <p:cNvSpPr>
                  <a:spLocks noChangeArrowheads="1"/>
                </p:cNvSpPr>
                <p:nvPr/>
              </p:nvSpPr>
              <p:spPr bwMode="auto">
                <a:xfrm>
                  <a:off x="1480" y="3645"/>
                  <a:ext cx="72" cy="72"/>
                </a:xfrm>
                <a:prstGeom prst="ellipse">
                  <a:avLst/>
                </a:prstGeom>
                <a:solidFill>
                  <a:srgbClr val="333399"/>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66" name="Freeform 194"/>
                <p:cNvSpPr>
                  <a:spLocks/>
                </p:cNvSpPr>
                <p:nvPr/>
              </p:nvSpPr>
              <p:spPr bwMode="auto">
                <a:xfrm>
                  <a:off x="1514" y="3710"/>
                  <a:ext cx="68"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grpSp>
          <p:grpSp>
            <p:nvGrpSpPr>
              <p:cNvPr id="22588" name="Group 195"/>
              <p:cNvGrpSpPr>
                <a:grpSpLocks/>
              </p:cNvGrpSpPr>
              <p:nvPr/>
            </p:nvGrpSpPr>
            <p:grpSpPr bwMode="auto">
              <a:xfrm rot="-1865818">
                <a:off x="3637" y="3257"/>
                <a:ext cx="95" cy="166"/>
                <a:chOff x="1448" y="3648"/>
                <a:chExt cx="95" cy="166"/>
              </a:xfrm>
            </p:grpSpPr>
            <p:sp>
              <p:nvSpPr>
                <p:cNvPr id="963" name="Oval 196"/>
                <p:cNvSpPr>
                  <a:spLocks noChangeArrowheads="1"/>
                </p:cNvSpPr>
                <p:nvPr/>
              </p:nvSpPr>
              <p:spPr bwMode="auto">
                <a:xfrm>
                  <a:off x="1475" y="3651"/>
                  <a:ext cx="73" cy="74"/>
                </a:xfrm>
                <a:prstGeom prst="ellipse">
                  <a:avLst/>
                </a:prstGeom>
                <a:solidFill>
                  <a:srgbClr val="333399"/>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64" name="Freeform 197"/>
                <p:cNvSpPr>
                  <a:spLocks/>
                </p:cNvSpPr>
                <p:nvPr/>
              </p:nvSpPr>
              <p:spPr bwMode="auto">
                <a:xfrm>
                  <a:off x="1490" y="3720"/>
                  <a:ext cx="69" cy="106"/>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grpSp>
          <p:grpSp>
            <p:nvGrpSpPr>
              <p:cNvPr id="22589" name="Group 198"/>
              <p:cNvGrpSpPr>
                <a:grpSpLocks/>
              </p:cNvGrpSpPr>
              <p:nvPr/>
            </p:nvGrpSpPr>
            <p:grpSpPr bwMode="auto">
              <a:xfrm rot="-3205320">
                <a:off x="3577" y="3277"/>
                <a:ext cx="95" cy="166"/>
                <a:chOff x="1448" y="3648"/>
                <a:chExt cx="95" cy="166"/>
              </a:xfrm>
            </p:grpSpPr>
            <p:sp>
              <p:nvSpPr>
                <p:cNvPr id="961" name="Oval 199"/>
                <p:cNvSpPr>
                  <a:spLocks noChangeArrowheads="1"/>
                </p:cNvSpPr>
                <p:nvPr/>
              </p:nvSpPr>
              <p:spPr bwMode="auto">
                <a:xfrm>
                  <a:off x="1474" y="3654"/>
                  <a:ext cx="72" cy="73"/>
                </a:xfrm>
                <a:prstGeom prst="ellipse">
                  <a:avLst/>
                </a:prstGeom>
                <a:solidFill>
                  <a:srgbClr val="333399"/>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62" name="Freeform 200"/>
                <p:cNvSpPr>
                  <a:spLocks/>
                </p:cNvSpPr>
                <p:nvPr/>
              </p:nvSpPr>
              <p:spPr bwMode="auto">
                <a:xfrm>
                  <a:off x="1501" y="3720"/>
                  <a:ext cx="68" cy="106"/>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sp>
            <p:nvSpPr>
              <p:cNvPr id="897" name="Oval 201"/>
              <p:cNvSpPr>
                <a:spLocks noChangeArrowheads="1"/>
              </p:cNvSpPr>
              <p:nvPr/>
            </p:nvSpPr>
            <p:spPr bwMode="auto">
              <a:xfrm rot="-3228688">
                <a:off x="3411" y="3489"/>
                <a:ext cx="73" cy="72"/>
              </a:xfrm>
              <a:prstGeom prst="ellipse">
                <a:avLst/>
              </a:prstGeom>
              <a:solidFill>
                <a:srgbClr val="BBE0E3"/>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898" name="Freeform 202"/>
              <p:cNvSpPr>
                <a:spLocks/>
              </p:cNvSpPr>
              <p:nvPr/>
            </p:nvSpPr>
            <p:spPr bwMode="auto">
              <a:xfrm rot="-3228688">
                <a:off x="3499" y="3501"/>
                <a:ext cx="73"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nvGrpSpPr>
              <p:cNvPr id="22592" name="Group 203"/>
              <p:cNvGrpSpPr>
                <a:grpSpLocks/>
              </p:cNvGrpSpPr>
              <p:nvPr/>
            </p:nvGrpSpPr>
            <p:grpSpPr bwMode="auto">
              <a:xfrm rot="-4014115">
                <a:off x="3427" y="3527"/>
                <a:ext cx="95" cy="166"/>
                <a:chOff x="1448" y="3648"/>
                <a:chExt cx="95" cy="166"/>
              </a:xfrm>
            </p:grpSpPr>
            <p:sp>
              <p:nvSpPr>
                <p:cNvPr id="959" name="Oval 204"/>
                <p:cNvSpPr>
                  <a:spLocks noChangeArrowheads="1"/>
                </p:cNvSpPr>
                <p:nvPr/>
              </p:nvSpPr>
              <p:spPr bwMode="auto">
                <a:xfrm>
                  <a:off x="1445" y="3673"/>
                  <a:ext cx="83" cy="74"/>
                </a:xfrm>
                <a:prstGeom prst="ellipse">
                  <a:avLst/>
                </a:prstGeom>
                <a:solidFill>
                  <a:srgbClr val="333399"/>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60" name="Freeform 205"/>
                <p:cNvSpPr>
                  <a:spLocks/>
                </p:cNvSpPr>
                <p:nvPr/>
              </p:nvSpPr>
              <p:spPr bwMode="auto">
                <a:xfrm>
                  <a:off x="1476" y="3735"/>
                  <a:ext cx="77" cy="106"/>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grpSp>
            <p:nvGrpSpPr>
              <p:cNvPr id="22593" name="Group 206"/>
              <p:cNvGrpSpPr>
                <a:grpSpLocks/>
              </p:cNvGrpSpPr>
              <p:nvPr/>
            </p:nvGrpSpPr>
            <p:grpSpPr bwMode="auto">
              <a:xfrm rot="2770799">
                <a:off x="4073" y="3231"/>
                <a:ext cx="95" cy="166"/>
                <a:chOff x="1448" y="3648"/>
                <a:chExt cx="95" cy="166"/>
              </a:xfrm>
            </p:grpSpPr>
            <p:sp>
              <p:nvSpPr>
                <p:cNvPr id="957" name="Oval 207"/>
                <p:cNvSpPr>
                  <a:spLocks noChangeArrowheads="1"/>
                </p:cNvSpPr>
                <p:nvPr/>
              </p:nvSpPr>
              <p:spPr bwMode="auto">
                <a:xfrm>
                  <a:off x="1460" y="3628"/>
                  <a:ext cx="78" cy="74"/>
                </a:xfrm>
                <a:prstGeom prst="ellipse">
                  <a:avLst/>
                </a:prstGeom>
                <a:solidFill>
                  <a:srgbClr val="333399"/>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58" name="Freeform 208"/>
                <p:cNvSpPr>
                  <a:spLocks/>
                </p:cNvSpPr>
                <p:nvPr/>
              </p:nvSpPr>
              <p:spPr bwMode="auto">
                <a:xfrm>
                  <a:off x="1486" y="3690"/>
                  <a:ext cx="83" cy="106"/>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grpSp>
            <p:nvGrpSpPr>
              <p:cNvPr id="22594" name="Group 209"/>
              <p:cNvGrpSpPr>
                <a:grpSpLocks/>
              </p:cNvGrpSpPr>
              <p:nvPr/>
            </p:nvGrpSpPr>
            <p:grpSpPr bwMode="auto">
              <a:xfrm rot="4470893">
                <a:off x="4157" y="3249"/>
                <a:ext cx="95" cy="166"/>
                <a:chOff x="1448" y="3648"/>
                <a:chExt cx="95" cy="166"/>
              </a:xfrm>
            </p:grpSpPr>
            <p:sp>
              <p:nvSpPr>
                <p:cNvPr id="955" name="Oval 210"/>
                <p:cNvSpPr>
                  <a:spLocks noChangeArrowheads="1"/>
                </p:cNvSpPr>
                <p:nvPr/>
              </p:nvSpPr>
              <p:spPr bwMode="auto">
                <a:xfrm>
                  <a:off x="1445" y="3615"/>
                  <a:ext cx="77" cy="72"/>
                </a:xfrm>
                <a:prstGeom prst="ellipse">
                  <a:avLst/>
                </a:prstGeom>
                <a:solidFill>
                  <a:srgbClr val="333399"/>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56" name="Freeform 211"/>
                <p:cNvSpPr>
                  <a:spLocks/>
                </p:cNvSpPr>
                <p:nvPr/>
              </p:nvSpPr>
              <p:spPr bwMode="auto">
                <a:xfrm>
                  <a:off x="1475" y="3675"/>
                  <a:ext cx="79" cy="99"/>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sp>
            <p:nvSpPr>
              <p:cNvPr id="902" name="Oval 212"/>
              <p:cNvSpPr>
                <a:spLocks noChangeArrowheads="1"/>
              </p:cNvSpPr>
              <p:nvPr/>
            </p:nvSpPr>
            <p:spPr bwMode="auto">
              <a:xfrm rot="5650776">
                <a:off x="4297" y="3353"/>
                <a:ext cx="73" cy="72"/>
              </a:xfrm>
              <a:prstGeom prst="ellipse">
                <a:avLst/>
              </a:prstGeom>
              <a:solidFill>
                <a:srgbClr val="BBE0E3"/>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03" name="Freeform 213"/>
              <p:cNvSpPr>
                <a:spLocks/>
              </p:cNvSpPr>
              <p:nvPr/>
            </p:nvSpPr>
            <p:spPr bwMode="auto">
              <a:xfrm rot="5650776">
                <a:off x="4207" y="3349"/>
                <a:ext cx="73"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sp>
            <p:nvSpPr>
              <p:cNvPr id="904" name="Oval 214"/>
              <p:cNvSpPr>
                <a:spLocks noChangeArrowheads="1"/>
              </p:cNvSpPr>
              <p:nvPr/>
            </p:nvSpPr>
            <p:spPr bwMode="auto">
              <a:xfrm rot="6292998">
                <a:off x="4319" y="3421"/>
                <a:ext cx="73" cy="72"/>
              </a:xfrm>
              <a:prstGeom prst="ellipse">
                <a:avLst/>
              </a:prstGeom>
              <a:solidFill>
                <a:srgbClr val="BBE0E3"/>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05" name="Freeform 215"/>
              <p:cNvSpPr>
                <a:spLocks/>
              </p:cNvSpPr>
              <p:nvPr/>
            </p:nvSpPr>
            <p:spPr bwMode="auto">
              <a:xfrm rot="6292998">
                <a:off x="4230" y="3410"/>
                <a:ext cx="73"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nvGrpSpPr>
              <p:cNvPr id="22599" name="Group 216"/>
              <p:cNvGrpSpPr>
                <a:grpSpLocks/>
              </p:cNvGrpSpPr>
              <p:nvPr/>
            </p:nvGrpSpPr>
            <p:grpSpPr bwMode="auto">
              <a:xfrm rot="903272">
                <a:off x="3749" y="3215"/>
                <a:ext cx="95" cy="166"/>
                <a:chOff x="1448" y="3648"/>
                <a:chExt cx="95" cy="166"/>
              </a:xfrm>
            </p:grpSpPr>
            <p:sp>
              <p:nvSpPr>
                <p:cNvPr id="953" name="Oval 217"/>
                <p:cNvSpPr>
                  <a:spLocks noChangeArrowheads="1"/>
                </p:cNvSpPr>
                <p:nvPr/>
              </p:nvSpPr>
              <p:spPr bwMode="auto">
                <a:xfrm>
                  <a:off x="1481" y="3640"/>
                  <a:ext cx="73" cy="72"/>
                </a:xfrm>
                <a:prstGeom prst="ellipse">
                  <a:avLst/>
                </a:prstGeom>
                <a:solidFill>
                  <a:srgbClr val="333399"/>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54" name="Freeform 218"/>
                <p:cNvSpPr>
                  <a:spLocks/>
                </p:cNvSpPr>
                <p:nvPr/>
              </p:nvSpPr>
              <p:spPr bwMode="auto">
                <a:xfrm>
                  <a:off x="1508" y="3705"/>
                  <a:ext cx="68" cy="103"/>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grpSp>
          <p:grpSp>
            <p:nvGrpSpPr>
              <p:cNvPr id="22600" name="Group 219"/>
              <p:cNvGrpSpPr>
                <a:grpSpLocks/>
              </p:cNvGrpSpPr>
              <p:nvPr/>
            </p:nvGrpSpPr>
            <p:grpSpPr bwMode="auto">
              <a:xfrm rot="-5568662">
                <a:off x="3445" y="3589"/>
                <a:ext cx="95" cy="166"/>
                <a:chOff x="1448" y="3648"/>
                <a:chExt cx="95" cy="166"/>
              </a:xfrm>
            </p:grpSpPr>
            <p:sp>
              <p:nvSpPr>
                <p:cNvPr id="951" name="Oval 220"/>
                <p:cNvSpPr>
                  <a:spLocks noChangeArrowheads="1"/>
                </p:cNvSpPr>
                <p:nvPr/>
              </p:nvSpPr>
              <p:spPr bwMode="auto">
                <a:xfrm>
                  <a:off x="1456" y="3671"/>
                  <a:ext cx="73" cy="74"/>
                </a:xfrm>
                <a:prstGeom prst="ellipse">
                  <a:avLst/>
                </a:prstGeom>
                <a:solidFill>
                  <a:srgbClr val="333399"/>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52" name="Freeform 221"/>
                <p:cNvSpPr>
                  <a:spLocks/>
                </p:cNvSpPr>
                <p:nvPr/>
              </p:nvSpPr>
              <p:spPr bwMode="auto">
                <a:xfrm>
                  <a:off x="1479" y="3738"/>
                  <a:ext cx="68" cy="106"/>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sp>
            <p:nvSpPr>
              <p:cNvPr id="908" name="Oval 222"/>
              <p:cNvSpPr>
                <a:spLocks noChangeArrowheads="1"/>
              </p:cNvSpPr>
              <p:nvPr/>
            </p:nvSpPr>
            <p:spPr bwMode="auto">
              <a:xfrm rot="-1865818">
                <a:off x="3498" y="3348"/>
                <a:ext cx="72" cy="73"/>
              </a:xfrm>
              <a:prstGeom prst="ellipse">
                <a:avLst/>
              </a:prstGeom>
              <a:solidFill>
                <a:srgbClr val="BBE0E3"/>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09" name="Freeform 223"/>
              <p:cNvSpPr>
                <a:spLocks/>
              </p:cNvSpPr>
              <p:nvPr/>
            </p:nvSpPr>
            <p:spPr bwMode="auto">
              <a:xfrm rot="-1865818">
                <a:off x="3565" y="3390"/>
                <a:ext cx="68"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910" name="Oval 224"/>
              <p:cNvSpPr>
                <a:spLocks noChangeArrowheads="1"/>
              </p:cNvSpPr>
              <p:nvPr/>
            </p:nvSpPr>
            <p:spPr bwMode="auto">
              <a:xfrm rot="-3205320">
                <a:off x="3448" y="3412"/>
                <a:ext cx="73" cy="72"/>
              </a:xfrm>
              <a:prstGeom prst="ellipse">
                <a:avLst/>
              </a:prstGeom>
              <a:solidFill>
                <a:srgbClr val="BBE0E3"/>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11" name="Freeform 225"/>
              <p:cNvSpPr>
                <a:spLocks/>
              </p:cNvSpPr>
              <p:nvPr/>
            </p:nvSpPr>
            <p:spPr bwMode="auto">
              <a:xfrm rot="-3205320">
                <a:off x="3531" y="3423"/>
                <a:ext cx="73"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sp>
            <p:nvSpPr>
              <p:cNvPr id="912" name="Oval 226"/>
              <p:cNvSpPr>
                <a:spLocks noChangeArrowheads="1"/>
              </p:cNvSpPr>
              <p:nvPr/>
            </p:nvSpPr>
            <p:spPr bwMode="auto">
              <a:xfrm rot="2770799">
                <a:off x="4029" y="3207"/>
                <a:ext cx="73" cy="73"/>
              </a:xfrm>
              <a:prstGeom prst="ellipse">
                <a:avLst/>
              </a:prstGeom>
              <a:solidFill>
                <a:srgbClr val="BBE0E3"/>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13" name="Freeform 227"/>
              <p:cNvSpPr>
                <a:spLocks/>
              </p:cNvSpPr>
              <p:nvPr/>
            </p:nvSpPr>
            <p:spPr bwMode="auto">
              <a:xfrm rot="2770799">
                <a:off x="3993" y="3264"/>
                <a:ext cx="73"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sp>
            <p:nvSpPr>
              <p:cNvPr id="914" name="Oval 228"/>
              <p:cNvSpPr>
                <a:spLocks noChangeArrowheads="1"/>
              </p:cNvSpPr>
              <p:nvPr/>
            </p:nvSpPr>
            <p:spPr bwMode="auto">
              <a:xfrm rot="1019544">
                <a:off x="3921" y="3207"/>
                <a:ext cx="72" cy="73"/>
              </a:xfrm>
              <a:prstGeom prst="ellipse">
                <a:avLst/>
              </a:prstGeom>
              <a:solidFill>
                <a:srgbClr val="BBE0E3"/>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15" name="Freeform 229"/>
              <p:cNvSpPr>
                <a:spLocks/>
              </p:cNvSpPr>
              <p:nvPr/>
            </p:nvSpPr>
            <p:spPr bwMode="auto">
              <a:xfrm rot="1019544">
                <a:off x="3934" y="3273"/>
                <a:ext cx="68"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916" name="Oval 230"/>
              <p:cNvSpPr>
                <a:spLocks noChangeArrowheads="1"/>
              </p:cNvSpPr>
              <p:nvPr/>
            </p:nvSpPr>
            <p:spPr bwMode="auto">
              <a:xfrm rot="1019544">
                <a:off x="3870" y="3189"/>
                <a:ext cx="73" cy="73"/>
              </a:xfrm>
              <a:prstGeom prst="ellipse">
                <a:avLst/>
              </a:prstGeom>
              <a:solidFill>
                <a:srgbClr val="BBE0E3"/>
              </a:solidFill>
              <a:ln w="9525">
                <a:solidFill>
                  <a:srgbClr val="000000"/>
                </a:solidFill>
                <a:round/>
                <a:headEnd/>
                <a:tailEnd/>
              </a:ln>
            </p:spPr>
            <p:txBody>
              <a:bodyPr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17" name="Freeform 231"/>
              <p:cNvSpPr>
                <a:spLocks/>
              </p:cNvSpPr>
              <p:nvPr/>
            </p:nvSpPr>
            <p:spPr bwMode="auto">
              <a:xfrm rot="1019544">
                <a:off x="3867" y="3262"/>
                <a:ext cx="73"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918" name="Oval 232"/>
              <p:cNvSpPr>
                <a:spLocks noChangeArrowheads="1"/>
              </p:cNvSpPr>
              <p:nvPr/>
            </p:nvSpPr>
            <p:spPr bwMode="auto">
              <a:xfrm rot="6292998">
                <a:off x="4325" y="3508"/>
                <a:ext cx="73" cy="72"/>
              </a:xfrm>
              <a:prstGeom prst="ellipse">
                <a:avLst/>
              </a:prstGeom>
              <a:solidFill>
                <a:srgbClr val="BBE0E3"/>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19" name="Freeform 233"/>
              <p:cNvSpPr>
                <a:spLocks/>
              </p:cNvSpPr>
              <p:nvPr/>
            </p:nvSpPr>
            <p:spPr bwMode="auto">
              <a:xfrm rot="6292998">
                <a:off x="4254" y="3496"/>
                <a:ext cx="73"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nvGrpSpPr>
              <p:cNvPr id="22613" name="Group 234"/>
              <p:cNvGrpSpPr>
                <a:grpSpLocks/>
              </p:cNvGrpSpPr>
              <p:nvPr/>
            </p:nvGrpSpPr>
            <p:grpSpPr bwMode="auto">
              <a:xfrm rot="6292998">
                <a:off x="4253" y="3547"/>
                <a:ext cx="95" cy="166"/>
                <a:chOff x="1448" y="3648"/>
                <a:chExt cx="95" cy="166"/>
              </a:xfrm>
            </p:grpSpPr>
            <p:sp>
              <p:nvSpPr>
                <p:cNvPr id="949" name="Oval 235"/>
                <p:cNvSpPr>
                  <a:spLocks noChangeArrowheads="1"/>
                </p:cNvSpPr>
                <p:nvPr/>
              </p:nvSpPr>
              <p:spPr bwMode="auto">
                <a:xfrm>
                  <a:off x="1442" y="3626"/>
                  <a:ext cx="73" cy="74"/>
                </a:xfrm>
                <a:prstGeom prst="ellipse">
                  <a:avLst/>
                </a:prstGeom>
                <a:solidFill>
                  <a:srgbClr val="333399"/>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50" name="Freeform 236"/>
                <p:cNvSpPr>
                  <a:spLocks/>
                </p:cNvSpPr>
                <p:nvPr/>
              </p:nvSpPr>
              <p:spPr bwMode="auto">
                <a:xfrm>
                  <a:off x="1460" y="3696"/>
                  <a:ext cx="68"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grpSp>
            <p:nvGrpSpPr>
              <p:cNvPr id="22614" name="Group 237"/>
              <p:cNvGrpSpPr>
                <a:grpSpLocks/>
              </p:cNvGrpSpPr>
              <p:nvPr/>
            </p:nvGrpSpPr>
            <p:grpSpPr bwMode="auto">
              <a:xfrm rot="10605420">
                <a:off x="3799" y="3319"/>
                <a:ext cx="95" cy="166"/>
                <a:chOff x="1448" y="3648"/>
                <a:chExt cx="95" cy="166"/>
              </a:xfrm>
            </p:grpSpPr>
            <p:sp>
              <p:nvSpPr>
                <p:cNvPr id="947" name="Oval 238"/>
                <p:cNvSpPr>
                  <a:spLocks noChangeArrowheads="1"/>
                </p:cNvSpPr>
                <p:nvPr/>
              </p:nvSpPr>
              <p:spPr bwMode="auto">
                <a:xfrm>
                  <a:off x="1420" y="3643"/>
                  <a:ext cx="73" cy="72"/>
                </a:xfrm>
                <a:prstGeom prst="ellipse">
                  <a:avLst/>
                </a:prstGeom>
                <a:solidFill>
                  <a:srgbClr val="333399"/>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48" name="Freeform 239"/>
                <p:cNvSpPr>
                  <a:spLocks/>
                </p:cNvSpPr>
                <p:nvPr/>
              </p:nvSpPr>
              <p:spPr bwMode="auto">
                <a:xfrm>
                  <a:off x="1453" y="3704"/>
                  <a:ext cx="68" cy="103"/>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grpSp>
          <p:grpSp>
            <p:nvGrpSpPr>
              <p:cNvPr id="22615" name="Group 240"/>
              <p:cNvGrpSpPr>
                <a:grpSpLocks/>
              </p:cNvGrpSpPr>
              <p:nvPr/>
            </p:nvGrpSpPr>
            <p:grpSpPr bwMode="auto">
              <a:xfrm rot="10528085">
                <a:off x="3735" y="3355"/>
                <a:ext cx="95" cy="166"/>
                <a:chOff x="1448" y="3648"/>
                <a:chExt cx="95" cy="166"/>
              </a:xfrm>
            </p:grpSpPr>
            <p:sp>
              <p:nvSpPr>
                <p:cNvPr id="945" name="Oval 241"/>
                <p:cNvSpPr>
                  <a:spLocks noChangeArrowheads="1"/>
                </p:cNvSpPr>
                <p:nvPr/>
              </p:nvSpPr>
              <p:spPr bwMode="auto">
                <a:xfrm>
                  <a:off x="1421" y="3641"/>
                  <a:ext cx="73" cy="72"/>
                </a:xfrm>
                <a:prstGeom prst="ellipse">
                  <a:avLst/>
                </a:prstGeom>
                <a:solidFill>
                  <a:srgbClr val="333399"/>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46" name="Freeform 242"/>
                <p:cNvSpPr>
                  <a:spLocks/>
                </p:cNvSpPr>
                <p:nvPr/>
              </p:nvSpPr>
              <p:spPr bwMode="auto">
                <a:xfrm>
                  <a:off x="1446" y="3705"/>
                  <a:ext cx="68" cy="103"/>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grpSp>
          <p:grpSp>
            <p:nvGrpSpPr>
              <p:cNvPr id="22616" name="Group 243"/>
              <p:cNvGrpSpPr>
                <a:grpSpLocks/>
              </p:cNvGrpSpPr>
              <p:nvPr/>
            </p:nvGrpSpPr>
            <p:grpSpPr bwMode="auto">
              <a:xfrm rot="-10325149">
                <a:off x="3677" y="3379"/>
                <a:ext cx="95" cy="166"/>
                <a:chOff x="1448" y="3648"/>
                <a:chExt cx="95" cy="166"/>
              </a:xfrm>
            </p:grpSpPr>
            <p:sp>
              <p:nvSpPr>
                <p:cNvPr id="943" name="Oval 244"/>
                <p:cNvSpPr>
                  <a:spLocks noChangeArrowheads="1"/>
                </p:cNvSpPr>
                <p:nvPr/>
              </p:nvSpPr>
              <p:spPr bwMode="auto">
                <a:xfrm>
                  <a:off x="1434" y="3645"/>
                  <a:ext cx="73" cy="72"/>
                </a:xfrm>
                <a:prstGeom prst="ellipse">
                  <a:avLst/>
                </a:prstGeom>
                <a:solidFill>
                  <a:srgbClr val="333399"/>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44" name="Freeform 245"/>
                <p:cNvSpPr>
                  <a:spLocks/>
                </p:cNvSpPr>
                <p:nvPr/>
              </p:nvSpPr>
              <p:spPr bwMode="auto">
                <a:xfrm>
                  <a:off x="1458" y="3704"/>
                  <a:ext cx="68" cy="103"/>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grpSp>
          <p:grpSp>
            <p:nvGrpSpPr>
              <p:cNvPr id="22617" name="Group 246"/>
              <p:cNvGrpSpPr>
                <a:grpSpLocks/>
              </p:cNvGrpSpPr>
              <p:nvPr/>
            </p:nvGrpSpPr>
            <p:grpSpPr bwMode="auto">
              <a:xfrm rot="-8302825">
                <a:off x="4043" y="3347"/>
                <a:ext cx="95" cy="166"/>
                <a:chOff x="1448" y="3648"/>
                <a:chExt cx="95" cy="166"/>
              </a:xfrm>
            </p:grpSpPr>
            <p:sp>
              <p:nvSpPr>
                <p:cNvPr id="941" name="Oval 247"/>
                <p:cNvSpPr>
                  <a:spLocks noChangeArrowheads="1"/>
                </p:cNvSpPr>
                <p:nvPr/>
              </p:nvSpPr>
              <p:spPr bwMode="auto">
                <a:xfrm>
                  <a:off x="1440" y="3655"/>
                  <a:ext cx="72" cy="72"/>
                </a:xfrm>
                <a:prstGeom prst="ellipse">
                  <a:avLst/>
                </a:prstGeom>
                <a:solidFill>
                  <a:srgbClr val="333399"/>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42" name="Freeform 248"/>
                <p:cNvSpPr>
                  <a:spLocks/>
                </p:cNvSpPr>
                <p:nvPr/>
              </p:nvSpPr>
              <p:spPr bwMode="auto">
                <a:xfrm>
                  <a:off x="1463" y="3718"/>
                  <a:ext cx="68" cy="103"/>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grpSp>
          <p:sp>
            <p:nvSpPr>
              <p:cNvPr id="925" name="Oval 249"/>
              <p:cNvSpPr>
                <a:spLocks noChangeArrowheads="1"/>
              </p:cNvSpPr>
              <p:nvPr/>
            </p:nvSpPr>
            <p:spPr bwMode="auto">
              <a:xfrm rot="-7762581">
                <a:off x="3963" y="3412"/>
                <a:ext cx="73" cy="73"/>
              </a:xfrm>
              <a:prstGeom prst="ellipse">
                <a:avLst/>
              </a:prstGeom>
              <a:solidFill>
                <a:srgbClr val="BBE0E3"/>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26" name="Freeform 250"/>
              <p:cNvSpPr>
                <a:spLocks/>
              </p:cNvSpPr>
              <p:nvPr/>
            </p:nvSpPr>
            <p:spPr bwMode="auto">
              <a:xfrm rot="-7762581">
                <a:off x="4011" y="3323"/>
                <a:ext cx="73"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sp>
            <p:nvSpPr>
              <p:cNvPr id="927" name="Oval 251"/>
              <p:cNvSpPr>
                <a:spLocks noChangeArrowheads="1"/>
              </p:cNvSpPr>
              <p:nvPr/>
            </p:nvSpPr>
            <p:spPr bwMode="auto">
              <a:xfrm rot="-9513836">
                <a:off x="3915" y="3403"/>
                <a:ext cx="72" cy="73"/>
              </a:xfrm>
              <a:prstGeom prst="ellipse">
                <a:avLst/>
              </a:prstGeom>
              <a:solidFill>
                <a:srgbClr val="BBE0E3"/>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28" name="Freeform 252"/>
              <p:cNvSpPr>
                <a:spLocks/>
              </p:cNvSpPr>
              <p:nvPr/>
            </p:nvSpPr>
            <p:spPr bwMode="auto">
              <a:xfrm rot="-9513836">
                <a:off x="3926" y="3301"/>
                <a:ext cx="68"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sp>
            <p:nvSpPr>
              <p:cNvPr id="929" name="Oval 253"/>
              <p:cNvSpPr>
                <a:spLocks noChangeArrowheads="1"/>
              </p:cNvSpPr>
              <p:nvPr/>
            </p:nvSpPr>
            <p:spPr bwMode="auto">
              <a:xfrm rot="-9513836">
                <a:off x="3658" y="3539"/>
                <a:ext cx="72" cy="72"/>
              </a:xfrm>
              <a:prstGeom prst="ellipse">
                <a:avLst/>
              </a:prstGeom>
              <a:solidFill>
                <a:srgbClr val="BBE0E3"/>
              </a:solidFill>
              <a:ln w="9525">
                <a:solidFill>
                  <a:srgbClr val="000000"/>
                </a:solidFill>
                <a:round/>
                <a:headEnd/>
                <a:tailEnd/>
              </a:ln>
            </p:spPr>
            <p:txBody>
              <a:bodyPr rot="10800000"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30" name="Freeform 254"/>
              <p:cNvSpPr>
                <a:spLocks/>
              </p:cNvSpPr>
              <p:nvPr/>
            </p:nvSpPr>
            <p:spPr bwMode="auto">
              <a:xfrm rot="9700474">
                <a:off x="3610" y="3431"/>
                <a:ext cx="69"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a:lstStyle/>
              <a:p>
                <a:pPr fontAlgn="auto">
                  <a:spcBef>
                    <a:spcPts val="0"/>
                  </a:spcBef>
                  <a:spcAft>
                    <a:spcPts val="0"/>
                  </a:spcAft>
                  <a:defRPr/>
                </a:pPr>
                <a:endParaRPr kumimoji="0" lang="zh-TW" altLang="en-US" kern="0">
                  <a:solidFill>
                    <a:sysClr val="windowText" lastClr="000000"/>
                  </a:solidFill>
                </a:endParaRPr>
              </a:p>
            </p:txBody>
          </p:sp>
          <p:grpSp>
            <p:nvGrpSpPr>
              <p:cNvPr id="22624" name="Group 255"/>
              <p:cNvGrpSpPr>
                <a:grpSpLocks/>
              </p:cNvGrpSpPr>
              <p:nvPr/>
            </p:nvGrpSpPr>
            <p:grpSpPr bwMode="auto">
              <a:xfrm rot="5400000">
                <a:off x="3533" y="3583"/>
                <a:ext cx="95" cy="166"/>
                <a:chOff x="1448" y="3648"/>
                <a:chExt cx="95" cy="166"/>
              </a:xfrm>
            </p:grpSpPr>
            <p:sp>
              <p:nvSpPr>
                <p:cNvPr id="939" name="Oval 256"/>
                <p:cNvSpPr>
                  <a:spLocks noChangeArrowheads="1"/>
                </p:cNvSpPr>
                <p:nvPr/>
              </p:nvSpPr>
              <p:spPr bwMode="auto">
                <a:xfrm>
                  <a:off x="1446" y="3631"/>
                  <a:ext cx="73" cy="72"/>
                </a:xfrm>
                <a:prstGeom prst="ellipse">
                  <a:avLst/>
                </a:prstGeom>
                <a:solidFill>
                  <a:srgbClr val="333399"/>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40" name="Freeform 257"/>
                <p:cNvSpPr>
                  <a:spLocks/>
                </p:cNvSpPr>
                <p:nvPr/>
              </p:nvSpPr>
              <p:spPr bwMode="auto">
                <a:xfrm>
                  <a:off x="1464" y="3691"/>
                  <a:ext cx="68" cy="99"/>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grpSp>
          <p:grpSp>
            <p:nvGrpSpPr>
              <p:cNvPr id="22625" name="Group 258"/>
              <p:cNvGrpSpPr>
                <a:grpSpLocks/>
              </p:cNvGrpSpPr>
              <p:nvPr/>
            </p:nvGrpSpPr>
            <p:grpSpPr bwMode="auto">
              <a:xfrm rot="-7159431">
                <a:off x="4127" y="3389"/>
                <a:ext cx="95" cy="166"/>
                <a:chOff x="1448" y="3648"/>
                <a:chExt cx="95" cy="166"/>
              </a:xfrm>
            </p:grpSpPr>
            <p:sp>
              <p:nvSpPr>
                <p:cNvPr id="937" name="Oval 259"/>
                <p:cNvSpPr>
                  <a:spLocks noChangeArrowheads="1"/>
                </p:cNvSpPr>
                <p:nvPr/>
              </p:nvSpPr>
              <p:spPr bwMode="auto">
                <a:xfrm>
                  <a:off x="1446" y="3675"/>
                  <a:ext cx="73" cy="74"/>
                </a:xfrm>
                <a:prstGeom prst="ellipse">
                  <a:avLst/>
                </a:prstGeom>
                <a:solidFill>
                  <a:srgbClr val="333399"/>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38" name="Freeform 260"/>
                <p:cNvSpPr>
                  <a:spLocks/>
                </p:cNvSpPr>
                <p:nvPr/>
              </p:nvSpPr>
              <p:spPr bwMode="auto">
                <a:xfrm>
                  <a:off x="1470" y="3741"/>
                  <a:ext cx="68" cy="106"/>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sp>
            <p:nvSpPr>
              <p:cNvPr id="933" name="Oval 261"/>
              <p:cNvSpPr>
                <a:spLocks noChangeArrowheads="1"/>
              </p:cNvSpPr>
              <p:nvPr/>
            </p:nvSpPr>
            <p:spPr bwMode="auto">
              <a:xfrm rot="6292998">
                <a:off x="4109" y="3549"/>
                <a:ext cx="73" cy="72"/>
              </a:xfrm>
              <a:prstGeom prst="ellipse">
                <a:avLst/>
              </a:prstGeom>
              <a:solidFill>
                <a:srgbClr val="BBE0E3"/>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34" name="Freeform 262"/>
              <p:cNvSpPr>
                <a:spLocks/>
              </p:cNvSpPr>
              <p:nvPr/>
            </p:nvSpPr>
            <p:spPr bwMode="auto">
              <a:xfrm rot="6292998">
                <a:off x="4191" y="3508"/>
                <a:ext cx="69"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rot="10800000" vert="eaVert"/>
              <a:lstStyle/>
              <a:p>
                <a:pPr fontAlgn="auto">
                  <a:spcBef>
                    <a:spcPts val="0"/>
                  </a:spcBef>
                  <a:spcAft>
                    <a:spcPts val="0"/>
                  </a:spcAft>
                  <a:defRPr/>
                </a:pPr>
                <a:endParaRPr kumimoji="0" lang="zh-TW" altLang="en-US" kern="0">
                  <a:solidFill>
                    <a:sysClr val="windowText" lastClr="000000"/>
                  </a:solidFill>
                </a:endParaRPr>
              </a:p>
            </p:txBody>
          </p:sp>
          <p:sp>
            <p:nvSpPr>
              <p:cNvPr id="935" name="Oval 263"/>
              <p:cNvSpPr>
                <a:spLocks noChangeArrowheads="1"/>
              </p:cNvSpPr>
              <p:nvPr/>
            </p:nvSpPr>
            <p:spPr bwMode="auto">
              <a:xfrm rot="-4887415">
                <a:off x="4122" y="3626"/>
                <a:ext cx="73" cy="73"/>
              </a:xfrm>
              <a:prstGeom prst="ellipse">
                <a:avLst/>
              </a:prstGeom>
              <a:solidFill>
                <a:srgbClr val="BBE0E3"/>
              </a:solidFill>
              <a:ln w="9525">
                <a:solidFill>
                  <a:srgbClr val="000000"/>
                </a:solidFill>
                <a:round/>
                <a:headEnd/>
                <a:tailEnd/>
              </a:ln>
            </p:spPr>
            <p:txBody>
              <a:bodyPr vert="eaVert" wrap="none" anchor="ctr"/>
              <a:lstStyle/>
              <a:p>
                <a:pPr fontAlgn="auto">
                  <a:spcBef>
                    <a:spcPts val="0"/>
                  </a:spcBef>
                  <a:spcAft>
                    <a:spcPts val="0"/>
                  </a:spcAft>
                  <a:defRPr/>
                </a:pPr>
                <a:endParaRPr kumimoji="0" lang="zh-TW" altLang="zh-TW" kern="0">
                  <a:solidFill>
                    <a:sysClr val="windowText" lastClr="000000"/>
                  </a:solidFill>
                  <a:ea typeface="Osaka" charset="-128"/>
                </a:endParaRPr>
              </a:p>
            </p:txBody>
          </p:sp>
          <p:sp>
            <p:nvSpPr>
              <p:cNvPr id="936" name="Freeform 264"/>
              <p:cNvSpPr>
                <a:spLocks/>
              </p:cNvSpPr>
              <p:nvPr/>
            </p:nvSpPr>
            <p:spPr bwMode="auto">
              <a:xfrm rot="-4900909">
                <a:off x="4210" y="3607"/>
                <a:ext cx="68" cy="105"/>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rgbClr val="000000"/>
                </a:solidFill>
                <a:round/>
                <a:headEnd/>
                <a:tailEnd/>
              </a:ln>
            </p:spPr>
            <p:txBody>
              <a:bodyPr vert="eaVert"/>
              <a:lstStyle/>
              <a:p>
                <a:pPr fontAlgn="auto">
                  <a:spcBef>
                    <a:spcPts val="0"/>
                  </a:spcBef>
                  <a:spcAft>
                    <a:spcPts val="0"/>
                  </a:spcAft>
                  <a:defRPr/>
                </a:pPr>
                <a:endParaRPr kumimoji="0" lang="zh-TW" altLang="en-US" kern="0">
                  <a:solidFill>
                    <a:sysClr val="windowText" lastClr="000000"/>
                  </a:solidFill>
                </a:endParaRPr>
              </a:p>
            </p:txBody>
          </p:sp>
        </p:grpSp>
      </p:grpSp>
      <p:grpSp>
        <p:nvGrpSpPr>
          <p:cNvPr id="1546" name="Group 439"/>
          <p:cNvGrpSpPr>
            <a:grpSpLocks/>
          </p:cNvGrpSpPr>
          <p:nvPr/>
        </p:nvGrpSpPr>
        <p:grpSpPr bwMode="auto">
          <a:xfrm>
            <a:off x="4429124" y="1357298"/>
            <a:ext cx="861989" cy="852491"/>
            <a:chOff x="880" y="2222"/>
            <a:chExt cx="543" cy="537"/>
          </a:xfrm>
          <a:solidFill>
            <a:srgbClr val="000000"/>
          </a:solidFill>
        </p:grpSpPr>
        <p:grpSp>
          <p:nvGrpSpPr>
            <p:cNvPr id="1547" name="Group 43"/>
            <p:cNvGrpSpPr>
              <a:grpSpLocks/>
            </p:cNvGrpSpPr>
            <p:nvPr/>
          </p:nvGrpSpPr>
          <p:grpSpPr bwMode="auto">
            <a:xfrm>
              <a:off x="1147" y="2222"/>
              <a:ext cx="72" cy="229"/>
              <a:chOff x="1488" y="1872"/>
              <a:chExt cx="303" cy="960"/>
            </a:xfrm>
            <a:grpFill/>
          </p:grpSpPr>
          <p:sp>
            <p:nvSpPr>
              <p:cNvPr id="885"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548" name="Group 45"/>
              <p:cNvGrpSpPr>
                <a:grpSpLocks/>
              </p:cNvGrpSpPr>
              <p:nvPr/>
            </p:nvGrpSpPr>
            <p:grpSpPr bwMode="auto">
              <a:xfrm>
                <a:off x="1564" y="2177"/>
                <a:ext cx="101" cy="655"/>
                <a:chOff x="2064" y="2160"/>
                <a:chExt cx="192" cy="1248"/>
              </a:xfrm>
              <a:grpFill/>
            </p:grpSpPr>
            <p:sp>
              <p:nvSpPr>
                <p:cNvPr id="887"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88"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89"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90"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91"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549" name="Group 43"/>
            <p:cNvGrpSpPr>
              <a:grpSpLocks/>
            </p:cNvGrpSpPr>
            <p:nvPr/>
          </p:nvGrpSpPr>
          <p:grpSpPr bwMode="auto">
            <a:xfrm rot="1200000">
              <a:off x="1192" y="2243"/>
              <a:ext cx="72" cy="229"/>
              <a:chOff x="1488" y="1872"/>
              <a:chExt cx="303" cy="960"/>
            </a:xfrm>
            <a:grpFill/>
          </p:grpSpPr>
          <p:sp>
            <p:nvSpPr>
              <p:cNvPr id="878"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551" name="Group 45"/>
              <p:cNvGrpSpPr>
                <a:grpSpLocks/>
              </p:cNvGrpSpPr>
              <p:nvPr/>
            </p:nvGrpSpPr>
            <p:grpSpPr bwMode="auto">
              <a:xfrm>
                <a:off x="1564" y="2177"/>
                <a:ext cx="101" cy="655"/>
                <a:chOff x="2064" y="2160"/>
                <a:chExt cx="192" cy="1248"/>
              </a:xfrm>
              <a:grpFill/>
            </p:grpSpPr>
            <p:sp>
              <p:nvSpPr>
                <p:cNvPr id="880"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81"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82"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83"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84"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552" name="Group 43"/>
            <p:cNvGrpSpPr>
              <a:grpSpLocks/>
            </p:cNvGrpSpPr>
            <p:nvPr/>
          </p:nvGrpSpPr>
          <p:grpSpPr bwMode="auto">
            <a:xfrm rot="2400000">
              <a:off x="1223" y="2267"/>
              <a:ext cx="72" cy="229"/>
              <a:chOff x="1488" y="1872"/>
              <a:chExt cx="303" cy="960"/>
            </a:xfrm>
            <a:grpFill/>
          </p:grpSpPr>
          <p:sp>
            <p:nvSpPr>
              <p:cNvPr id="871"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553" name="Group 45"/>
              <p:cNvGrpSpPr>
                <a:grpSpLocks/>
              </p:cNvGrpSpPr>
              <p:nvPr/>
            </p:nvGrpSpPr>
            <p:grpSpPr bwMode="auto">
              <a:xfrm>
                <a:off x="1564" y="2177"/>
                <a:ext cx="101" cy="655"/>
                <a:chOff x="2064" y="2160"/>
                <a:chExt cx="192" cy="1248"/>
              </a:xfrm>
              <a:grpFill/>
            </p:grpSpPr>
            <p:sp>
              <p:nvSpPr>
                <p:cNvPr id="873"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74"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75"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76"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77"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554" name="Group 43"/>
            <p:cNvGrpSpPr>
              <a:grpSpLocks/>
            </p:cNvGrpSpPr>
            <p:nvPr/>
          </p:nvGrpSpPr>
          <p:grpSpPr bwMode="auto">
            <a:xfrm rot="3600000">
              <a:off x="1262" y="2297"/>
              <a:ext cx="72" cy="229"/>
              <a:chOff x="1488" y="1872"/>
              <a:chExt cx="303" cy="960"/>
            </a:xfrm>
            <a:grpFill/>
          </p:grpSpPr>
          <p:sp>
            <p:nvSpPr>
              <p:cNvPr id="864"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555" name="Group 45"/>
              <p:cNvGrpSpPr>
                <a:grpSpLocks/>
              </p:cNvGrpSpPr>
              <p:nvPr/>
            </p:nvGrpSpPr>
            <p:grpSpPr bwMode="auto">
              <a:xfrm>
                <a:off x="1564" y="2177"/>
                <a:ext cx="101" cy="655"/>
                <a:chOff x="2064" y="2160"/>
                <a:chExt cx="192" cy="1248"/>
              </a:xfrm>
              <a:grpFill/>
            </p:grpSpPr>
            <p:sp>
              <p:nvSpPr>
                <p:cNvPr id="866"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67"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68"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69"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70"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556" name="Group 43"/>
            <p:cNvGrpSpPr>
              <a:grpSpLocks/>
            </p:cNvGrpSpPr>
            <p:nvPr/>
          </p:nvGrpSpPr>
          <p:grpSpPr bwMode="auto">
            <a:xfrm rot="4800000">
              <a:off x="1273" y="2355"/>
              <a:ext cx="72" cy="229"/>
              <a:chOff x="1488" y="1872"/>
              <a:chExt cx="303" cy="960"/>
            </a:xfrm>
            <a:grpFill/>
          </p:grpSpPr>
          <p:sp>
            <p:nvSpPr>
              <p:cNvPr id="857"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557" name="Group 45"/>
              <p:cNvGrpSpPr>
                <a:grpSpLocks/>
              </p:cNvGrpSpPr>
              <p:nvPr/>
            </p:nvGrpSpPr>
            <p:grpSpPr bwMode="auto">
              <a:xfrm>
                <a:off x="1564" y="2177"/>
                <a:ext cx="101" cy="655"/>
                <a:chOff x="2064" y="2160"/>
                <a:chExt cx="192" cy="1248"/>
              </a:xfrm>
              <a:grpFill/>
            </p:grpSpPr>
            <p:sp>
              <p:nvSpPr>
                <p:cNvPr id="859"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60"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61"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62"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63"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558" name="Group 43"/>
            <p:cNvGrpSpPr>
              <a:grpSpLocks/>
            </p:cNvGrpSpPr>
            <p:nvPr/>
          </p:nvGrpSpPr>
          <p:grpSpPr bwMode="auto">
            <a:xfrm rot="6000000">
              <a:off x="1267" y="2385"/>
              <a:ext cx="72" cy="229"/>
              <a:chOff x="1488" y="1872"/>
              <a:chExt cx="303" cy="960"/>
            </a:xfrm>
            <a:grpFill/>
          </p:grpSpPr>
          <p:sp>
            <p:nvSpPr>
              <p:cNvPr id="850"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559" name="Group 45"/>
              <p:cNvGrpSpPr>
                <a:grpSpLocks/>
              </p:cNvGrpSpPr>
              <p:nvPr/>
            </p:nvGrpSpPr>
            <p:grpSpPr bwMode="auto">
              <a:xfrm>
                <a:off x="1564" y="2177"/>
                <a:ext cx="101" cy="655"/>
                <a:chOff x="2064" y="2160"/>
                <a:chExt cx="192" cy="1248"/>
              </a:xfrm>
              <a:grpFill/>
            </p:grpSpPr>
            <p:sp>
              <p:nvSpPr>
                <p:cNvPr id="852"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53"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54"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55"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56"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560" name="Group 389"/>
            <p:cNvGrpSpPr>
              <a:grpSpLocks/>
            </p:cNvGrpSpPr>
            <p:nvPr/>
          </p:nvGrpSpPr>
          <p:grpSpPr bwMode="auto">
            <a:xfrm rot="7200000">
              <a:off x="1063" y="2464"/>
              <a:ext cx="276" cy="314"/>
              <a:chOff x="1283" y="2358"/>
              <a:chExt cx="276" cy="314"/>
            </a:xfrm>
            <a:grpFill/>
          </p:grpSpPr>
          <p:grpSp>
            <p:nvGrpSpPr>
              <p:cNvPr id="1561" name="Group 43"/>
              <p:cNvGrpSpPr>
                <a:grpSpLocks/>
              </p:cNvGrpSpPr>
              <p:nvPr/>
            </p:nvGrpSpPr>
            <p:grpSpPr bwMode="auto">
              <a:xfrm>
                <a:off x="1283" y="2358"/>
                <a:ext cx="72" cy="229"/>
                <a:chOff x="1488" y="1872"/>
                <a:chExt cx="303" cy="960"/>
              </a:xfrm>
              <a:grpFill/>
            </p:grpSpPr>
            <p:sp>
              <p:nvSpPr>
                <p:cNvPr id="843"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562" name="Group 45"/>
                <p:cNvGrpSpPr>
                  <a:grpSpLocks/>
                </p:cNvGrpSpPr>
                <p:nvPr/>
              </p:nvGrpSpPr>
              <p:grpSpPr bwMode="auto">
                <a:xfrm>
                  <a:off x="1564" y="2177"/>
                  <a:ext cx="101" cy="655"/>
                  <a:chOff x="2064" y="2160"/>
                  <a:chExt cx="192" cy="1248"/>
                </a:xfrm>
                <a:grpFill/>
              </p:grpSpPr>
              <p:sp>
                <p:nvSpPr>
                  <p:cNvPr id="845"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46"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47"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48"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49"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563" name="Group 43"/>
              <p:cNvGrpSpPr>
                <a:grpSpLocks/>
              </p:cNvGrpSpPr>
              <p:nvPr/>
            </p:nvGrpSpPr>
            <p:grpSpPr bwMode="auto">
              <a:xfrm rot="1200000">
                <a:off x="1328" y="2379"/>
                <a:ext cx="72" cy="229"/>
                <a:chOff x="1488" y="1872"/>
                <a:chExt cx="303" cy="960"/>
              </a:xfrm>
              <a:grpFill/>
            </p:grpSpPr>
            <p:sp>
              <p:nvSpPr>
                <p:cNvPr id="836"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564" name="Group 45"/>
                <p:cNvGrpSpPr>
                  <a:grpSpLocks/>
                </p:cNvGrpSpPr>
                <p:nvPr/>
              </p:nvGrpSpPr>
              <p:grpSpPr bwMode="auto">
                <a:xfrm>
                  <a:off x="1564" y="2177"/>
                  <a:ext cx="101" cy="655"/>
                  <a:chOff x="2064" y="2160"/>
                  <a:chExt cx="192" cy="1248"/>
                </a:xfrm>
                <a:grpFill/>
              </p:grpSpPr>
              <p:sp>
                <p:nvSpPr>
                  <p:cNvPr id="838"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39"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40"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41"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42"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565" name="Group 43"/>
              <p:cNvGrpSpPr>
                <a:grpSpLocks/>
              </p:cNvGrpSpPr>
              <p:nvPr/>
            </p:nvGrpSpPr>
            <p:grpSpPr bwMode="auto">
              <a:xfrm rot="2400000">
                <a:off x="1359" y="2403"/>
                <a:ext cx="72" cy="229"/>
                <a:chOff x="1488" y="1872"/>
                <a:chExt cx="303" cy="960"/>
              </a:xfrm>
              <a:grpFill/>
            </p:grpSpPr>
            <p:sp>
              <p:nvSpPr>
                <p:cNvPr id="829"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566" name="Group 45"/>
                <p:cNvGrpSpPr>
                  <a:grpSpLocks/>
                </p:cNvGrpSpPr>
                <p:nvPr/>
              </p:nvGrpSpPr>
              <p:grpSpPr bwMode="auto">
                <a:xfrm>
                  <a:off x="1564" y="2177"/>
                  <a:ext cx="101" cy="655"/>
                  <a:chOff x="2064" y="2160"/>
                  <a:chExt cx="192" cy="1248"/>
                </a:xfrm>
                <a:grpFill/>
              </p:grpSpPr>
              <p:sp>
                <p:nvSpPr>
                  <p:cNvPr id="831"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32"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33"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34"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35"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1567" name="Group 43"/>
              <p:cNvGrpSpPr>
                <a:grpSpLocks/>
              </p:cNvGrpSpPr>
              <p:nvPr/>
            </p:nvGrpSpPr>
            <p:grpSpPr bwMode="auto">
              <a:xfrm rot="3600000">
                <a:off x="1398" y="2433"/>
                <a:ext cx="72" cy="229"/>
                <a:chOff x="1488" y="1872"/>
                <a:chExt cx="303" cy="960"/>
              </a:xfrm>
              <a:grpFill/>
            </p:grpSpPr>
            <p:sp>
              <p:nvSpPr>
                <p:cNvPr id="822"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22528" name="Group 45"/>
                <p:cNvGrpSpPr>
                  <a:grpSpLocks/>
                </p:cNvGrpSpPr>
                <p:nvPr/>
              </p:nvGrpSpPr>
              <p:grpSpPr bwMode="auto">
                <a:xfrm>
                  <a:off x="1564" y="2177"/>
                  <a:ext cx="101" cy="655"/>
                  <a:chOff x="2064" y="2160"/>
                  <a:chExt cx="192" cy="1248"/>
                </a:xfrm>
                <a:grpFill/>
              </p:grpSpPr>
              <p:sp>
                <p:nvSpPr>
                  <p:cNvPr id="824"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25"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26"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27"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28"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22529" name="Group 43"/>
              <p:cNvGrpSpPr>
                <a:grpSpLocks/>
              </p:cNvGrpSpPr>
              <p:nvPr/>
            </p:nvGrpSpPr>
            <p:grpSpPr bwMode="auto">
              <a:xfrm rot="4800000">
                <a:off x="1409" y="2491"/>
                <a:ext cx="72" cy="229"/>
                <a:chOff x="1488" y="1872"/>
                <a:chExt cx="303" cy="960"/>
              </a:xfrm>
              <a:grpFill/>
            </p:grpSpPr>
            <p:sp>
              <p:nvSpPr>
                <p:cNvPr id="815"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22530" name="Group 45"/>
                <p:cNvGrpSpPr>
                  <a:grpSpLocks/>
                </p:cNvGrpSpPr>
                <p:nvPr/>
              </p:nvGrpSpPr>
              <p:grpSpPr bwMode="auto">
                <a:xfrm>
                  <a:off x="1564" y="2177"/>
                  <a:ext cx="101" cy="655"/>
                  <a:chOff x="2064" y="2160"/>
                  <a:chExt cx="192" cy="1248"/>
                </a:xfrm>
                <a:grpFill/>
              </p:grpSpPr>
              <p:sp>
                <p:nvSpPr>
                  <p:cNvPr id="817"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18"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19"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20"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21"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3" name="Group 43"/>
              <p:cNvGrpSpPr>
                <a:grpSpLocks/>
              </p:cNvGrpSpPr>
              <p:nvPr/>
            </p:nvGrpSpPr>
            <p:grpSpPr bwMode="auto">
              <a:xfrm rot="6000000">
                <a:off x="1403" y="2521"/>
                <a:ext cx="72" cy="229"/>
                <a:chOff x="1488" y="1872"/>
                <a:chExt cx="303" cy="960"/>
              </a:xfrm>
              <a:grpFill/>
            </p:grpSpPr>
            <p:sp>
              <p:nvSpPr>
                <p:cNvPr id="808"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rot="10800000"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4" name="Group 45"/>
                <p:cNvGrpSpPr>
                  <a:grpSpLocks/>
                </p:cNvGrpSpPr>
                <p:nvPr/>
              </p:nvGrpSpPr>
              <p:grpSpPr bwMode="auto">
                <a:xfrm>
                  <a:off x="1564" y="2177"/>
                  <a:ext cx="101" cy="655"/>
                  <a:chOff x="2064" y="2160"/>
                  <a:chExt cx="192" cy="1248"/>
                </a:xfrm>
                <a:grpFill/>
              </p:grpSpPr>
              <p:sp>
                <p:nvSpPr>
                  <p:cNvPr id="810"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11"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12"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13"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14"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grpSp>
          <p:nvGrpSpPr>
            <p:cNvPr id="5" name="Group 438"/>
            <p:cNvGrpSpPr>
              <a:grpSpLocks/>
            </p:cNvGrpSpPr>
            <p:nvPr/>
          </p:nvGrpSpPr>
          <p:grpSpPr bwMode="auto">
            <a:xfrm rot="-7321085">
              <a:off x="893" y="2273"/>
              <a:ext cx="276" cy="302"/>
              <a:chOff x="1697" y="2590"/>
              <a:chExt cx="276" cy="314"/>
            </a:xfrm>
            <a:grpFill/>
          </p:grpSpPr>
          <p:grpSp>
            <p:nvGrpSpPr>
              <p:cNvPr id="22535" name="Group 43"/>
              <p:cNvGrpSpPr>
                <a:grpSpLocks/>
              </p:cNvGrpSpPr>
              <p:nvPr/>
            </p:nvGrpSpPr>
            <p:grpSpPr bwMode="auto">
              <a:xfrm>
                <a:off x="1697" y="2590"/>
                <a:ext cx="72" cy="229"/>
                <a:chOff x="1488" y="1872"/>
                <a:chExt cx="303" cy="960"/>
              </a:xfrm>
              <a:grpFill/>
            </p:grpSpPr>
            <p:sp>
              <p:nvSpPr>
                <p:cNvPr id="795"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22536" name="Group 45"/>
                <p:cNvGrpSpPr>
                  <a:grpSpLocks/>
                </p:cNvGrpSpPr>
                <p:nvPr/>
              </p:nvGrpSpPr>
              <p:grpSpPr bwMode="auto">
                <a:xfrm>
                  <a:off x="1564" y="2177"/>
                  <a:ext cx="101" cy="655"/>
                  <a:chOff x="2064" y="2160"/>
                  <a:chExt cx="192" cy="1248"/>
                </a:xfrm>
                <a:grpFill/>
              </p:grpSpPr>
              <p:sp>
                <p:nvSpPr>
                  <p:cNvPr id="797"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98"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99"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00"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801"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22537" name="Group 43"/>
              <p:cNvGrpSpPr>
                <a:grpSpLocks/>
              </p:cNvGrpSpPr>
              <p:nvPr/>
            </p:nvGrpSpPr>
            <p:grpSpPr bwMode="auto">
              <a:xfrm rot="1200000">
                <a:off x="1742" y="2611"/>
                <a:ext cx="72" cy="229"/>
                <a:chOff x="1488" y="1872"/>
                <a:chExt cx="303" cy="960"/>
              </a:xfrm>
              <a:grpFill/>
            </p:grpSpPr>
            <p:sp>
              <p:nvSpPr>
                <p:cNvPr id="788"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22538" name="Group 435"/>
                <p:cNvGrpSpPr>
                  <a:grpSpLocks/>
                </p:cNvGrpSpPr>
                <p:nvPr/>
              </p:nvGrpSpPr>
              <p:grpSpPr bwMode="auto">
                <a:xfrm>
                  <a:off x="1564" y="2177"/>
                  <a:ext cx="101" cy="655"/>
                  <a:chOff x="2064" y="2160"/>
                  <a:chExt cx="192" cy="1248"/>
                </a:xfrm>
                <a:grpFill/>
              </p:grpSpPr>
              <p:sp>
                <p:nvSpPr>
                  <p:cNvPr id="790"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91"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92"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93"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94"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22539" name="Group 43"/>
              <p:cNvGrpSpPr>
                <a:grpSpLocks/>
              </p:cNvGrpSpPr>
              <p:nvPr/>
            </p:nvGrpSpPr>
            <p:grpSpPr bwMode="auto">
              <a:xfrm rot="2400000">
                <a:off x="1773" y="2635"/>
                <a:ext cx="72" cy="229"/>
                <a:chOff x="1488" y="1872"/>
                <a:chExt cx="303" cy="960"/>
              </a:xfrm>
              <a:grpFill/>
            </p:grpSpPr>
            <p:sp>
              <p:nvSpPr>
                <p:cNvPr id="781"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22540" name="Group 45"/>
                <p:cNvGrpSpPr>
                  <a:grpSpLocks/>
                </p:cNvGrpSpPr>
                <p:nvPr/>
              </p:nvGrpSpPr>
              <p:grpSpPr bwMode="auto">
                <a:xfrm>
                  <a:off x="1564" y="2177"/>
                  <a:ext cx="101" cy="655"/>
                  <a:chOff x="2064" y="2160"/>
                  <a:chExt cx="192" cy="1248"/>
                </a:xfrm>
                <a:grpFill/>
              </p:grpSpPr>
              <p:sp>
                <p:nvSpPr>
                  <p:cNvPr id="783"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84"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85"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86"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87"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22552" name="Group 43"/>
              <p:cNvGrpSpPr>
                <a:grpSpLocks/>
              </p:cNvGrpSpPr>
              <p:nvPr/>
            </p:nvGrpSpPr>
            <p:grpSpPr bwMode="auto">
              <a:xfrm rot="3600000">
                <a:off x="1812" y="2665"/>
                <a:ext cx="72" cy="229"/>
                <a:chOff x="1488" y="1872"/>
                <a:chExt cx="303" cy="960"/>
              </a:xfrm>
              <a:grpFill/>
            </p:grpSpPr>
            <p:sp>
              <p:nvSpPr>
                <p:cNvPr id="774"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22553" name="Group 45"/>
                <p:cNvGrpSpPr>
                  <a:grpSpLocks/>
                </p:cNvGrpSpPr>
                <p:nvPr/>
              </p:nvGrpSpPr>
              <p:grpSpPr bwMode="auto">
                <a:xfrm>
                  <a:off x="1564" y="2177"/>
                  <a:ext cx="101" cy="655"/>
                  <a:chOff x="2064" y="2160"/>
                  <a:chExt cx="192" cy="1248"/>
                </a:xfrm>
                <a:grpFill/>
              </p:grpSpPr>
              <p:sp>
                <p:nvSpPr>
                  <p:cNvPr id="776"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77"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78"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79"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80"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22557" name="Group 43"/>
              <p:cNvGrpSpPr>
                <a:grpSpLocks/>
              </p:cNvGrpSpPr>
              <p:nvPr/>
            </p:nvGrpSpPr>
            <p:grpSpPr bwMode="auto">
              <a:xfrm rot="4800000">
                <a:off x="1823" y="2723"/>
                <a:ext cx="72" cy="229"/>
                <a:chOff x="1488" y="1872"/>
                <a:chExt cx="303" cy="960"/>
              </a:xfrm>
              <a:grpFill/>
            </p:grpSpPr>
            <p:sp>
              <p:nvSpPr>
                <p:cNvPr id="767"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22558" name="Group 45"/>
                <p:cNvGrpSpPr>
                  <a:grpSpLocks/>
                </p:cNvGrpSpPr>
                <p:nvPr/>
              </p:nvGrpSpPr>
              <p:grpSpPr bwMode="auto">
                <a:xfrm>
                  <a:off x="1564" y="2177"/>
                  <a:ext cx="101" cy="655"/>
                  <a:chOff x="2064" y="2160"/>
                  <a:chExt cx="192" cy="1248"/>
                </a:xfrm>
                <a:grpFill/>
              </p:grpSpPr>
              <p:sp>
                <p:nvSpPr>
                  <p:cNvPr id="769"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70"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71"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72"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73"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nvGrpSpPr>
              <p:cNvPr id="22559" name="Group 43"/>
              <p:cNvGrpSpPr>
                <a:grpSpLocks/>
              </p:cNvGrpSpPr>
              <p:nvPr/>
            </p:nvGrpSpPr>
            <p:grpSpPr bwMode="auto">
              <a:xfrm rot="6000000">
                <a:off x="1817" y="2753"/>
                <a:ext cx="72" cy="229"/>
                <a:chOff x="1488" y="1872"/>
                <a:chExt cx="303" cy="960"/>
              </a:xfrm>
              <a:grpFill/>
            </p:grpSpPr>
            <p:sp>
              <p:nvSpPr>
                <p:cNvPr id="760" name="Oval 44"/>
                <p:cNvSpPr>
                  <a:spLocks noChangeArrowheads="1"/>
                </p:cNvSpPr>
                <p:nvPr/>
              </p:nvSpPr>
              <p:spPr bwMode="auto">
                <a:xfrm>
                  <a:off x="1488" y="1872"/>
                  <a:ext cx="303" cy="303"/>
                </a:xfrm>
                <a:prstGeom prst="ellipse">
                  <a:avLst/>
                </a:prstGeom>
                <a:grp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22784" name="Group 45"/>
                <p:cNvGrpSpPr>
                  <a:grpSpLocks/>
                </p:cNvGrpSpPr>
                <p:nvPr/>
              </p:nvGrpSpPr>
              <p:grpSpPr bwMode="auto">
                <a:xfrm>
                  <a:off x="1564" y="2177"/>
                  <a:ext cx="101" cy="655"/>
                  <a:chOff x="2064" y="2160"/>
                  <a:chExt cx="192" cy="1248"/>
                </a:xfrm>
                <a:grpFill/>
              </p:grpSpPr>
              <p:sp>
                <p:nvSpPr>
                  <p:cNvPr id="762" name="Line 46"/>
                  <p:cNvSpPr>
                    <a:spLocks noChangeShapeType="1"/>
                  </p:cNvSpPr>
                  <p:nvPr/>
                </p:nvSpPr>
                <p:spPr bwMode="auto">
                  <a:xfrm flipH="1">
                    <a:off x="2064" y="2160"/>
                    <a:ext cx="144" cy="192"/>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63" name="Line 47"/>
                  <p:cNvSpPr>
                    <a:spLocks noChangeShapeType="1"/>
                  </p:cNvSpPr>
                  <p:nvPr/>
                </p:nvSpPr>
                <p:spPr bwMode="auto">
                  <a:xfrm>
                    <a:off x="2064" y="2352"/>
                    <a:ext cx="192"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64" name="Line 48"/>
                  <p:cNvSpPr>
                    <a:spLocks noChangeShapeType="1"/>
                  </p:cNvSpPr>
                  <p:nvPr/>
                </p:nvSpPr>
                <p:spPr bwMode="auto">
                  <a:xfrm flipH="1">
                    <a:off x="2112" y="259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65" name="Line 49"/>
                  <p:cNvSpPr>
                    <a:spLocks noChangeShapeType="1"/>
                  </p:cNvSpPr>
                  <p:nvPr/>
                </p:nvSpPr>
                <p:spPr bwMode="auto">
                  <a:xfrm>
                    <a:off x="2112" y="2832"/>
                    <a:ext cx="144" cy="240"/>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766" name="Line 50"/>
                  <p:cNvSpPr>
                    <a:spLocks noChangeShapeType="1"/>
                  </p:cNvSpPr>
                  <p:nvPr/>
                </p:nvSpPr>
                <p:spPr bwMode="auto">
                  <a:xfrm flipH="1">
                    <a:off x="2112" y="3072"/>
                    <a:ext cx="144" cy="336"/>
                  </a:xfrm>
                  <a:prstGeom prst="line">
                    <a:avLst/>
                  </a:prstGeom>
                  <a:grp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grpSp>
        </p:grpSp>
      </p:grpSp>
      <p:grpSp>
        <p:nvGrpSpPr>
          <p:cNvPr id="6" name="Group 43"/>
          <p:cNvGrpSpPr>
            <a:grpSpLocks/>
          </p:cNvGrpSpPr>
          <p:nvPr/>
        </p:nvGrpSpPr>
        <p:grpSpPr bwMode="auto">
          <a:xfrm>
            <a:off x="428625" y="1857375"/>
            <a:ext cx="257175" cy="714375"/>
            <a:chOff x="1488" y="1872"/>
            <a:chExt cx="303" cy="960"/>
          </a:xfrm>
        </p:grpSpPr>
        <p:sp>
          <p:nvSpPr>
            <p:cNvPr id="1511" name="Oval 44"/>
            <p:cNvSpPr>
              <a:spLocks noChangeArrowheads="1"/>
            </p:cNvSpPr>
            <p:nvPr/>
          </p:nvSpPr>
          <p:spPr bwMode="auto">
            <a:xfrm>
              <a:off x="1488" y="1872"/>
              <a:ext cx="303" cy="305"/>
            </a:xfrm>
            <a:prstGeom prst="ellipse">
              <a:avLst/>
            </a:prstGeom>
            <a:solidFill>
              <a:srgbClr val="333399"/>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22579" name="Group 45"/>
            <p:cNvGrpSpPr>
              <a:grpSpLocks/>
            </p:cNvGrpSpPr>
            <p:nvPr/>
          </p:nvGrpSpPr>
          <p:grpSpPr bwMode="auto">
            <a:xfrm>
              <a:off x="1564" y="2175"/>
              <a:ext cx="101" cy="655"/>
              <a:chOff x="2064" y="2160"/>
              <a:chExt cx="192" cy="1248"/>
            </a:xfrm>
          </p:grpSpPr>
          <p:sp>
            <p:nvSpPr>
              <p:cNvPr id="1513" name="Line 46"/>
              <p:cNvSpPr>
                <a:spLocks noChangeShapeType="1"/>
              </p:cNvSpPr>
              <p:nvPr/>
            </p:nvSpPr>
            <p:spPr bwMode="auto">
              <a:xfrm flipH="1">
                <a:off x="2065" y="2164"/>
                <a:ext cx="146" cy="191"/>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14" name="Line 47"/>
              <p:cNvSpPr>
                <a:spLocks noChangeShapeType="1"/>
              </p:cNvSpPr>
              <p:nvPr/>
            </p:nvSpPr>
            <p:spPr bwMode="auto">
              <a:xfrm>
                <a:off x="2065" y="2355"/>
                <a:ext cx="192" cy="244"/>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15" name="Line 48"/>
              <p:cNvSpPr>
                <a:spLocks noChangeShapeType="1"/>
              </p:cNvSpPr>
              <p:nvPr/>
            </p:nvSpPr>
            <p:spPr bwMode="auto">
              <a:xfrm flipH="1">
                <a:off x="2115" y="2599"/>
                <a:ext cx="142" cy="232"/>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16" name="Line 49"/>
              <p:cNvSpPr>
                <a:spLocks noChangeShapeType="1"/>
              </p:cNvSpPr>
              <p:nvPr/>
            </p:nvSpPr>
            <p:spPr bwMode="auto">
              <a:xfrm>
                <a:off x="2115" y="2831"/>
                <a:ext cx="142" cy="244"/>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17" name="Line 50"/>
              <p:cNvSpPr>
                <a:spLocks noChangeShapeType="1"/>
              </p:cNvSpPr>
              <p:nvPr/>
            </p:nvSpPr>
            <p:spPr bwMode="auto">
              <a:xfrm flipH="1">
                <a:off x="2115" y="3074"/>
                <a:ext cx="142" cy="337"/>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grpSp>
      </p:grpSp>
      <p:grpSp>
        <p:nvGrpSpPr>
          <p:cNvPr id="7" name="Group 43"/>
          <p:cNvGrpSpPr>
            <a:grpSpLocks/>
          </p:cNvGrpSpPr>
          <p:nvPr/>
        </p:nvGrpSpPr>
        <p:grpSpPr bwMode="auto">
          <a:xfrm rot="2400000">
            <a:off x="1200150" y="998538"/>
            <a:ext cx="257175" cy="714375"/>
            <a:chOff x="1488" y="1872"/>
            <a:chExt cx="303" cy="960"/>
          </a:xfrm>
        </p:grpSpPr>
        <p:sp>
          <p:nvSpPr>
            <p:cNvPr id="1519" name="Oval 44"/>
            <p:cNvSpPr>
              <a:spLocks noChangeArrowheads="1"/>
            </p:cNvSpPr>
            <p:nvPr/>
          </p:nvSpPr>
          <p:spPr bwMode="auto">
            <a:xfrm>
              <a:off x="1470" y="1873"/>
              <a:ext cx="303" cy="305"/>
            </a:xfrm>
            <a:prstGeom prst="ellipse">
              <a:avLst/>
            </a:prstGeom>
            <a:solidFill>
              <a:srgbClr val="333399"/>
            </a:solidFill>
            <a:ln w="9525">
              <a:solidFill>
                <a:srgbClr val="000000"/>
              </a:solidFill>
              <a:round/>
              <a:headEnd/>
              <a:tailEnd/>
            </a:ln>
          </p:spPr>
          <p:txBody>
            <a:bodyPr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22572" name="Group 45"/>
            <p:cNvGrpSpPr>
              <a:grpSpLocks/>
            </p:cNvGrpSpPr>
            <p:nvPr/>
          </p:nvGrpSpPr>
          <p:grpSpPr bwMode="auto">
            <a:xfrm>
              <a:off x="1564" y="2175"/>
              <a:ext cx="101" cy="655"/>
              <a:chOff x="2064" y="2160"/>
              <a:chExt cx="192" cy="1248"/>
            </a:xfrm>
          </p:grpSpPr>
          <p:sp>
            <p:nvSpPr>
              <p:cNvPr id="1521" name="Line 46"/>
              <p:cNvSpPr>
                <a:spLocks noChangeShapeType="1"/>
              </p:cNvSpPr>
              <p:nvPr/>
            </p:nvSpPr>
            <p:spPr bwMode="auto">
              <a:xfrm flipH="1">
                <a:off x="2041" y="2159"/>
                <a:ext cx="146" cy="187"/>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22" name="Line 47"/>
              <p:cNvSpPr>
                <a:spLocks noChangeShapeType="1"/>
              </p:cNvSpPr>
              <p:nvPr/>
            </p:nvSpPr>
            <p:spPr bwMode="auto">
              <a:xfrm>
                <a:off x="2053" y="2352"/>
                <a:ext cx="192" cy="244"/>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23" name="Line 48"/>
              <p:cNvSpPr>
                <a:spLocks noChangeShapeType="1"/>
              </p:cNvSpPr>
              <p:nvPr/>
            </p:nvSpPr>
            <p:spPr bwMode="auto">
              <a:xfrm flipH="1">
                <a:off x="2091" y="2604"/>
                <a:ext cx="142" cy="244"/>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24" name="Line 49"/>
              <p:cNvSpPr>
                <a:spLocks noChangeShapeType="1"/>
              </p:cNvSpPr>
              <p:nvPr/>
            </p:nvSpPr>
            <p:spPr bwMode="auto">
              <a:xfrm>
                <a:off x="2105" y="2826"/>
                <a:ext cx="139" cy="244"/>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25" name="Line 50"/>
              <p:cNvSpPr>
                <a:spLocks noChangeShapeType="1"/>
              </p:cNvSpPr>
              <p:nvPr/>
            </p:nvSpPr>
            <p:spPr bwMode="auto">
              <a:xfrm flipH="1">
                <a:off x="2064" y="3081"/>
                <a:ext cx="139" cy="333"/>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grpSp>
      </p:grpSp>
      <p:grpSp>
        <p:nvGrpSpPr>
          <p:cNvPr id="8" name="Group 43"/>
          <p:cNvGrpSpPr>
            <a:grpSpLocks/>
          </p:cNvGrpSpPr>
          <p:nvPr/>
        </p:nvGrpSpPr>
        <p:grpSpPr bwMode="auto">
          <a:xfrm rot="3600000">
            <a:off x="1008062" y="2324101"/>
            <a:ext cx="227013" cy="811212"/>
            <a:chOff x="1488" y="1872"/>
            <a:chExt cx="303" cy="960"/>
          </a:xfrm>
        </p:grpSpPr>
        <p:sp>
          <p:nvSpPr>
            <p:cNvPr id="1527" name="Oval 44"/>
            <p:cNvSpPr>
              <a:spLocks noChangeArrowheads="1"/>
            </p:cNvSpPr>
            <p:nvPr/>
          </p:nvSpPr>
          <p:spPr bwMode="auto">
            <a:xfrm>
              <a:off x="1477" y="1859"/>
              <a:ext cx="303" cy="301"/>
            </a:xfrm>
            <a:prstGeom prst="ellipse">
              <a:avLst/>
            </a:prstGeom>
            <a:solidFill>
              <a:srgbClr val="333399"/>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22565" name="Group 45"/>
            <p:cNvGrpSpPr>
              <a:grpSpLocks/>
            </p:cNvGrpSpPr>
            <p:nvPr/>
          </p:nvGrpSpPr>
          <p:grpSpPr bwMode="auto">
            <a:xfrm>
              <a:off x="1564" y="2175"/>
              <a:ext cx="101" cy="655"/>
              <a:chOff x="2064" y="2160"/>
              <a:chExt cx="192" cy="1248"/>
            </a:xfrm>
          </p:grpSpPr>
          <p:sp>
            <p:nvSpPr>
              <p:cNvPr id="1529" name="Line 46"/>
              <p:cNvSpPr>
                <a:spLocks noChangeShapeType="1"/>
              </p:cNvSpPr>
              <p:nvPr/>
            </p:nvSpPr>
            <p:spPr bwMode="auto">
              <a:xfrm flipH="1">
                <a:off x="1998" y="2137"/>
                <a:ext cx="157" cy="193"/>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30" name="Line 47"/>
              <p:cNvSpPr>
                <a:spLocks noChangeShapeType="1"/>
              </p:cNvSpPr>
              <p:nvPr/>
            </p:nvSpPr>
            <p:spPr bwMode="auto">
              <a:xfrm>
                <a:off x="2000" y="2357"/>
                <a:ext cx="205" cy="243"/>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31" name="Line 48"/>
              <p:cNvSpPr>
                <a:spLocks noChangeShapeType="1"/>
              </p:cNvSpPr>
              <p:nvPr/>
            </p:nvSpPr>
            <p:spPr bwMode="auto">
              <a:xfrm flipH="1">
                <a:off x="2048" y="2583"/>
                <a:ext cx="157" cy="236"/>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32" name="Line 49"/>
              <p:cNvSpPr>
                <a:spLocks noChangeShapeType="1"/>
              </p:cNvSpPr>
              <p:nvPr/>
            </p:nvSpPr>
            <p:spPr bwMode="auto">
              <a:xfrm>
                <a:off x="2061" y="2810"/>
                <a:ext cx="157" cy="243"/>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33" name="Line 50"/>
              <p:cNvSpPr>
                <a:spLocks noChangeShapeType="1"/>
              </p:cNvSpPr>
              <p:nvPr/>
            </p:nvSpPr>
            <p:spPr bwMode="auto">
              <a:xfrm flipH="1">
                <a:off x="2055" y="3070"/>
                <a:ext cx="149" cy="354"/>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grpSp>
      </p:grpSp>
      <p:grpSp>
        <p:nvGrpSpPr>
          <p:cNvPr id="9" name="Group 43"/>
          <p:cNvGrpSpPr>
            <a:grpSpLocks/>
          </p:cNvGrpSpPr>
          <p:nvPr/>
        </p:nvGrpSpPr>
        <p:grpSpPr bwMode="auto">
          <a:xfrm rot="4800000">
            <a:off x="305595" y="777081"/>
            <a:ext cx="227012" cy="809625"/>
            <a:chOff x="1488" y="1872"/>
            <a:chExt cx="303" cy="960"/>
          </a:xfrm>
        </p:grpSpPr>
        <p:sp>
          <p:nvSpPr>
            <p:cNvPr id="1535" name="Oval 44"/>
            <p:cNvSpPr>
              <a:spLocks noChangeArrowheads="1"/>
            </p:cNvSpPr>
            <p:nvPr/>
          </p:nvSpPr>
          <p:spPr bwMode="auto">
            <a:xfrm>
              <a:off x="1485" y="1870"/>
              <a:ext cx="303" cy="305"/>
            </a:xfrm>
            <a:prstGeom prst="ellipse">
              <a:avLst/>
            </a:prstGeom>
            <a:solidFill>
              <a:srgbClr val="333399"/>
            </a:solidFill>
            <a:ln w="9525">
              <a:solidFill>
                <a:srgbClr val="000000"/>
              </a:solidFill>
              <a:round/>
              <a:headEnd/>
              <a:tailEnd/>
            </a:ln>
          </p:spPr>
          <p:txBody>
            <a:bodyPr rot="10800000" vert="eaVert" wrap="none" anchor="ctr"/>
            <a:lstStyle/>
            <a:p>
              <a:pPr fontAlgn="auto">
                <a:spcBef>
                  <a:spcPts val="0"/>
                </a:spcBef>
                <a:spcAft>
                  <a:spcPts val="0"/>
                </a:spcAft>
                <a:defRPr/>
              </a:pPr>
              <a:endParaRPr kumimoji="0" lang="en-US" altLang="zh-TW" kern="0">
                <a:solidFill>
                  <a:sysClr val="windowText" lastClr="000000"/>
                </a:solidFill>
                <a:ea typeface="Osaka" charset="-128"/>
              </a:endParaRPr>
            </a:p>
          </p:txBody>
        </p:sp>
        <p:grpSp>
          <p:nvGrpSpPr>
            <p:cNvPr id="10" name="Group 45"/>
            <p:cNvGrpSpPr>
              <a:grpSpLocks/>
            </p:cNvGrpSpPr>
            <p:nvPr/>
          </p:nvGrpSpPr>
          <p:grpSpPr bwMode="auto">
            <a:xfrm>
              <a:off x="1564" y="2175"/>
              <a:ext cx="101" cy="655"/>
              <a:chOff x="2064" y="2160"/>
              <a:chExt cx="192" cy="1248"/>
            </a:xfrm>
          </p:grpSpPr>
          <p:sp>
            <p:nvSpPr>
              <p:cNvPr id="1537" name="Line 46"/>
              <p:cNvSpPr>
                <a:spLocks noChangeShapeType="1"/>
              </p:cNvSpPr>
              <p:nvPr/>
            </p:nvSpPr>
            <p:spPr bwMode="auto">
              <a:xfrm flipH="1">
                <a:off x="2026" y="2178"/>
                <a:ext cx="169" cy="194"/>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38" name="Line 47"/>
              <p:cNvSpPr>
                <a:spLocks noChangeShapeType="1"/>
              </p:cNvSpPr>
              <p:nvPr/>
            </p:nvSpPr>
            <p:spPr bwMode="auto">
              <a:xfrm>
                <a:off x="2025" y="2368"/>
                <a:ext cx="226" cy="244"/>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39" name="Line 48"/>
              <p:cNvSpPr>
                <a:spLocks noChangeShapeType="1"/>
              </p:cNvSpPr>
              <p:nvPr/>
            </p:nvSpPr>
            <p:spPr bwMode="auto">
              <a:xfrm flipH="1">
                <a:off x="2096" y="2631"/>
                <a:ext cx="145" cy="230"/>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40" name="Line 49"/>
              <p:cNvSpPr>
                <a:spLocks noChangeShapeType="1"/>
              </p:cNvSpPr>
              <p:nvPr/>
            </p:nvSpPr>
            <p:spPr bwMode="auto">
              <a:xfrm>
                <a:off x="2075" y="2859"/>
                <a:ext cx="169" cy="237"/>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sp>
            <p:nvSpPr>
              <p:cNvPr id="1541" name="Line 50"/>
              <p:cNvSpPr>
                <a:spLocks noChangeShapeType="1"/>
              </p:cNvSpPr>
              <p:nvPr/>
            </p:nvSpPr>
            <p:spPr bwMode="auto">
              <a:xfrm flipH="1">
                <a:off x="2090" y="3105"/>
                <a:ext cx="153" cy="337"/>
              </a:xfrm>
              <a:prstGeom prst="line">
                <a:avLst/>
              </a:prstGeom>
              <a:noFill/>
              <a:ln w="9525">
                <a:solidFill>
                  <a:srgbClr val="000000"/>
                </a:solidFill>
                <a:round/>
                <a:headEnd/>
                <a:tailEnd/>
              </a:ln>
            </p:spPr>
            <p:txBody>
              <a:bodyPr/>
              <a:lstStyle/>
              <a:p>
                <a:pPr fontAlgn="auto">
                  <a:spcBef>
                    <a:spcPts val="0"/>
                  </a:spcBef>
                  <a:spcAft>
                    <a:spcPts val="0"/>
                  </a:spcAft>
                  <a:defRPr/>
                </a:pPr>
                <a:endParaRPr kumimoji="0" lang="zh-TW" altLang="en-US" kern="0">
                  <a:solidFill>
                    <a:sysClr val="windowText" lastClr="000000"/>
                  </a:solidFill>
                </a:endParaRPr>
              </a:p>
            </p:txBody>
          </p:sp>
        </p:grpSp>
      </p:grpSp>
      <p:sp>
        <p:nvSpPr>
          <p:cNvPr id="1550" name="Right Arrow 1549"/>
          <p:cNvSpPr/>
          <p:nvPr/>
        </p:nvSpPr>
        <p:spPr>
          <a:xfrm rot="2353498">
            <a:off x="1731963" y="2089150"/>
            <a:ext cx="1214437" cy="7143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22541" name="Picture 4" descr="D:\x ray\vesicle project\Thesis\fig\micelle1.jpg"/>
          <p:cNvPicPr>
            <a:picLocks noChangeAspect="1" noChangeArrowheads="1"/>
          </p:cNvPicPr>
          <p:nvPr/>
        </p:nvPicPr>
        <p:blipFill>
          <a:blip r:embed="rId4" cstate="print"/>
          <a:srcRect l="3636" r="52731" b="51799"/>
          <a:stretch>
            <a:fillRect/>
          </a:stretch>
        </p:blipFill>
        <p:spPr bwMode="auto">
          <a:xfrm>
            <a:off x="6215063" y="1357313"/>
            <a:ext cx="857250" cy="774700"/>
          </a:xfrm>
          <a:prstGeom prst="rect">
            <a:avLst/>
          </a:prstGeom>
          <a:noFill/>
          <a:ln w="9525">
            <a:noFill/>
            <a:miter lim="800000"/>
            <a:headEnd/>
            <a:tailEnd/>
          </a:ln>
        </p:spPr>
      </p:pic>
      <p:pic>
        <p:nvPicPr>
          <p:cNvPr id="22542" name="Picture 4" descr="D:\x ray\vesicle project\Thesis\fig\micelle1.jpg"/>
          <p:cNvPicPr>
            <a:picLocks noChangeAspect="1" noChangeArrowheads="1"/>
          </p:cNvPicPr>
          <p:nvPr/>
        </p:nvPicPr>
        <p:blipFill>
          <a:blip r:embed="rId4" cstate="print"/>
          <a:srcRect l="3636" t="53392" r="52731" b="-2335"/>
          <a:stretch>
            <a:fillRect/>
          </a:stretch>
        </p:blipFill>
        <p:spPr bwMode="auto">
          <a:xfrm>
            <a:off x="6215063" y="2500313"/>
            <a:ext cx="857250" cy="785812"/>
          </a:xfrm>
          <a:prstGeom prst="rect">
            <a:avLst/>
          </a:prstGeom>
          <a:noFill/>
          <a:ln w="9525">
            <a:noFill/>
            <a:miter lim="800000"/>
            <a:headEnd/>
            <a:tailEnd/>
          </a:ln>
        </p:spPr>
      </p:pic>
      <p:pic>
        <p:nvPicPr>
          <p:cNvPr id="22543" name="Picture 5" descr="D:\x ray\vesicle project\Thesis\fig\micelle2.jpg"/>
          <p:cNvPicPr>
            <a:picLocks noChangeAspect="1" noChangeArrowheads="1"/>
          </p:cNvPicPr>
          <p:nvPr/>
        </p:nvPicPr>
        <p:blipFill>
          <a:blip r:embed="rId5" cstate="print"/>
          <a:srcRect l="5408" t="32417" r="54552" b="14572"/>
          <a:stretch>
            <a:fillRect/>
          </a:stretch>
        </p:blipFill>
        <p:spPr bwMode="auto">
          <a:xfrm>
            <a:off x="6210300" y="3929063"/>
            <a:ext cx="862013" cy="895350"/>
          </a:xfrm>
          <a:prstGeom prst="rect">
            <a:avLst/>
          </a:prstGeom>
          <a:noFill/>
          <a:ln w="9525">
            <a:noFill/>
            <a:miter lim="800000"/>
            <a:headEnd/>
            <a:tailEnd/>
          </a:ln>
        </p:spPr>
      </p:pic>
      <p:pic>
        <p:nvPicPr>
          <p:cNvPr id="22544" name="Picture 6" descr="D:\x ray\vesicle project\Thesis\fig\micelle3.jpg"/>
          <p:cNvPicPr>
            <a:picLocks noChangeAspect="1" noChangeArrowheads="1"/>
          </p:cNvPicPr>
          <p:nvPr/>
        </p:nvPicPr>
        <p:blipFill>
          <a:blip r:embed="rId6" cstate="print"/>
          <a:srcRect l="3673" r="52669" b="60262"/>
          <a:stretch>
            <a:fillRect/>
          </a:stretch>
        </p:blipFill>
        <p:spPr bwMode="auto">
          <a:xfrm>
            <a:off x="6143625" y="5357813"/>
            <a:ext cx="1071563" cy="928687"/>
          </a:xfrm>
          <a:prstGeom prst="rect">
            <a:avLst/>
          </a:prstGeom>
          <a:noFill/>
          <a:ln w="9525">
            <a:noFill/>
            <a:miter lim="800000"/>
            <a:headEnd/>
            <a:tailEnd/>
          </a:ln>
        </p:spPr>
      </p:pic>
      <p:sp>
        <p:nvSpPr>
          <p:cNvPr id="22545" name="TextBox 1554"/>
          <p:cNvSpPr txBox="1">
            <a:spLocks noChangeArrowheads="1"/>
          </p:cNvSpPr>
          <p:nvPr/>
        </p:nvSpPr>
        <p:spPr bwMode="auto">
          <a:xfrm>
            <a:off x="7429500" y="1357313"/>
            <a:ext cx="1928813" cy="923925"/>
          </a:xfrm>
          <a:prstGeom prst="rect">
            <a:avLst/>
          </a:prstGeom>
          <a:noFill/>
          <a:ln w="9525">
            <a:noFill/>
            <a:miter lim="800000"/>
            <a:headEnd/>
            <a:tailEnd/>
          </a:ln>
        </p:spPr>
        <p:txBody>
          <a:bodyPr>
            <a:spAutoFit/>
          </a:bodyPr>
          <a:lstStyle/>
          <a:p>
            <a:r>
              <a:rPr lang="en-US" altLang="zh-TW"/>
              <a:t>Critical packing parameter </a:t>
            </a:r>
          </a:p>
          <a:p>
            <a:r>
              <a:rPr lang="en-US" altLang="zh-TW"/>
              <a:t>= V/AL</a:t>
            </a:r>
            <a:endParaRPr lang="zh-TW" altLang="en-US"/>
          </a:p>
        </p:txBody>
      </p:sp>
      <p:sp>
        <p:nvSpPr>
          <p:cNvPr id="22546" name="TextBox 1555"/>
          <p:cNvSpPr txBox="1">
            <a:spLocks noChangeArrowheads="1"/>
          </p:cNvSpPr>
          <p:nvPr/>
        </p:nvSpPr>
        <p:spPr bwMode="auto">
          <a:xfrm>
            <a:off x="3071813" y="1428750"/>
            <a:ext cx="1211262" cy="646113"/>
          </a:xfrm>
          <a:prstGeom prst="rect">
            <a:avLst/>
          </a:prstGeom>
          <a:noFill/>
          <a:ln w="9525">
            <a:noFill/>
            <a:miter lim="800000"/>
            <a:headEnd/>
            <a:tailEnd/>
          </a:ln>
        </p:spPr>
        <p:txBody>
          <a:bodyPr wrap="none">
            <a:spAutoFit/>
          </a:bodyPr>
          <a:lstStyle/>
          <a:p>
            <a:r>
              <a:rPr lang="en-US" altLang="zh-TW"/>
              <a:t>Spherical </a:t>
            </a:r>
          </a:p>
          <a:p>
            <a:r>
              <a:rPr lang="en-US" altLang="zh-TW"/>
              <a:t>micelle</a:t>
            </a:r>
            <a:endParaRPr lang="zh-TW" altLang="en-US"/>
          </a:p>
        </p:txBody>
      </p:sp>
      <p:sp>
        <p:nvSpPr>
          <p:cNvPr id="22547" name="TextBox 1556"/>
          <p:cNvSpPr txBox="1">
            <a:spLocks noChangeArrowheads="1"/>
          </p:cNvSpPr>
          <p:nvPr/>
        </p:nvSpPr>
        <p:spPr bwMode="auto">
          <a:xfrm>
            <a:off x="3143250" y="2643188"/>
            <a:ext cx="774700" cy="369887"/>
          </a:xfrm>
          <a:prstGeom prst="rect">
            <a:avLst/>
          </a:prstGeom>
          <a:noFill/>
          <a:ln w="9525">
            <a:noFill/>
            <a:miter lim="800000"/>
            <a:headEnd/>
            <a:tailEnd/>
          </a:ln>
        </p:spPr>
        <p:txBody>
          <a:bodyPr wrap="none">
            <a:spAutoFit/>
          </a:bodyPr>
          <a:lstStyle/>
          <a:p>
            <a:r>
              <a:rPr lang="en-US" altLang="zh-TW"/>
              <a:t>Fiber </a:t>
            </a:r>
            <a:endParaRPr lang="zh-TW" altLang="en-US"/>
          </a:p>
        </p:txBody>
      </p:sp>
      <p:sp>
        <p:nvSpPr>
          <p:cNvPr id="22548" name="TextBox 1557"/>
          <p:cNvSpPr txBox="1">
            <a:spLocks noChangeArrowheads="1"/>
          </p:cNvSpPr>
          <p:nvPr/>
        </p:nvSpPr>
        <p:spPr bwMode="auto">
          <a:xfrm>
            <a:off x="3000375" y="4071938"/>
            <a:ext cx="1287463" cy="646112"/>
          </a:xfrm>
          <a:prstGeom prst="rect">
            <a:avLst/>
          </a:prstGeom>
          <a:noFill/>
          <a:ln w="9525">
            <a:noFill/>
            <a:miter lim="800000"/>
            <a:headEnd/>
            <a:tailEnd/>
          </a:ln>
        </p:spPr>
        <p:txBody>
          <a:bodyPr wrap="none">
            <a:spAutoFit/>
          </a:bodyPr>
          <a:lstStyle/>
          <a:p>
            <a:r>
              <a:rPr lang="en-US" altLang="zh-TW"/>
              <a:t>Curved</a:t>
            </a:r>
          </a:p>
          <a:p>
            <a:r>
              <a:rPr lang="en-US" altLang="zh-TW"/>
              <a:t>membrane</a:t>
            </a:r>
            <a:endParaRPr lang="zh-TW" altLang="en-US"/>
          </a:p>
        </p:txBody>
      </p:sp>
      <p:sp>
        <p:nvSpPr>
          <p:cNvPr id="22549" name="TextBox 1558"/>
          <p:cNvSpPr txBox="1">
            <a:spLocks noChangeArrowheads="1"/>
          </p:cNvSpPr>
          <p:nvPr/>
        </p:nvSpPr>
        <p:spPr bwMode="auto">
          <a:xfrm>
            <a:off x="2928938" y="5643563"/>
            <a:ext cx="1643062" cy="646112"/>
          </a:xfrm>
          <a:prstGeom prst="rect">
            <a:avLst/>
          </a:prstGeom>
          <a:noFill/>
          <a:ln w="9525">
            <a:noFill/>
            <a:miter lim="800000"/>
            <a:headEnd/>
            <a:tailEnd/>
          </a:ln>
        </p:spPr>
        <p:txBody>
          <a:bodyPr>
            <a:spAutoFit/>
          </a:bodyPr>
          <a:lstStyle/>
          <a:p>
            <a:r>
              <a:rPr lang="en-US" altLang="zh-TW"/>
              <a:t>Planar membrane</a:t>
            </a:r>
            <a:endParaRPr lang="zh-TW" altLang="en-US"/>
          </a:p>
        </p:txBody>
      </p:sp>
      <p:sp>
        <p:nvSpPr>
          <p:cNvPr id="22550" name="TextBox 781"/>
          <p:cNvSpPr txBox="1">
            <a:spLocks noChangeArrowheads="1"/>
          </p:cNvSpPr>
          <p:nvPr/>
        </p:nvSpPr>
        <p:spPr bwMode="auto">
          <a:xfrm>
            <a:off x="1285875" y="3714750"/>
            <a:ext cx="1287463" cy="369888"/>
          </a:xfrm>
          <a:prstGeom prst="rect">
            <a:avLst/>
          </a:prstGeom>
          <a:noFill/>
          <a:ln w="9525">
            <a:noFill/>
            <a:miter lim="800000"/>
            <a:headEnd/>
            <a:tailEnd/>
          </a:ln>
        </p:spPr>
        <p:txBody>
          <a:bodyPr wrap="none">
            <a:spAutoFit/>
          </a:bodyPr>
          <a:lstStyle/>
          <a:p>
            <a:r>
              <a:rPr lang="en-US" altLang="zh-TW"/>
              <a:t>hydrophilic</a:t>
            </a:r>
            <a:endParaRPr lang="zh-TW" altLang="en-US"/>
          </a:p>
        </p:txBody>
      </p:sp>
      <p:sp>
        <p:nvSpPr>
          <p:cNvPr id="22551" name="TextBox 788"/>
          <p:cNvSpPr txBox="1">
            <a:spLocks noChangeArrowheads="1"/>
          </p:cNvSpPr>
          <p:nvPr/>
        </p:nvSpPr>
        <p:spPr bwMode="auto">
          <a:xfrm>
            <a:off x="0" y="4143375"/>
            <a:ext cx="1441450" cy="369888"/>
          </a:xfrm>
          <a:prstGeom prst="rect">
            <a:avLst/>
          </a:prstGeom>
          <a:noFill/>
          <a:ln w="9525">
            <a:noFill/>
            <a:miter lim="800000"/>
            <a:headEnd/>
            <a:tailEnd/>
          </a:ln>
        </p:spPr>
        <p:txBody>
          <a:bodyPr wrap="none">
            <a:spAutoFit/>
          </a:bodyPr>
          <a:lstStyle/>
          <a:p>
            <a:r>
              <a:rPr lang="en-US" altLang="zh-TW"/>
              <a:t>hydrophobic</a:t>
            </a:r>
            <a:endParaRPr lang="zh-TW" altLang="en-US"/>
          </a:p>
        </p:txBody>
      </p:sp>
      <p:cxnSp>
        <p:nvCxnSpPr>
          <p:cNvPr id="802" name="Straight Arrow Connector 801"/>
          <p:cNvCxnSpPr/>
          <p:nvPr/>
        </p:nvCxnSpPr>
        <p:spPr>
          <a:xfrm rot="5400000" flipH="1" flipV="1">
            <a:off x="142875" y="3357563"/>
            <a:ext cx="1071563" cy="3571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04" name="Straight Arrow Connector 803"/>
          <p:cNvCxnSpPr/>
          <p:nvPr/>
        </p:nvCxnSpPr>
        <p:spPr>
          <a:xfrm rot="16200000" flipV="1">
            <a:off x="1286669" y="3071019"/>
            <a:ext cx="857250" cy="43021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554" name="TextBox 781"/>
          <p:cNvSpPr txBox="1">
            <a:spLocks noChangeArrowheads="1"/>
          </p:cNvSpPr>
          <p:nvPr/>
        </p:nvSpPr>
        <p:spPr bwMode="auto">
          <a:xfrm>
            <a:off x="6858000" y="1214438"/>
            <a:ext cx="338138" cy="369887"/>
          </a:xfrm>
          <a:prstGeom prst="rect">
            <a:avLst/>
          </a:prstGeom>
          <a:noFill/>
          <a:ln w="9525">
            <a:noFill/>
            <a:miter lim="800000"/>
            <a:headEnd/>
            <a:tailEnd/>
          </a:ln>
        </p:spPr>
        <p:txBody>
          <a:bodyPr wrap="none">
            <a:spAutoFit/>
          </a:bodyPr>
          <a:lstStyle/>
          <a:p>
            <a:r>
              <a:rPr lang="en-US" altLang="zh-TW"/>
              <a:t>A</a:t>
            </a:r>
            <a:endParaRPr lang="zh-TW" altLang="en-US"/>
          </a:p>
        </p:txBody>
      </p:sp>
      <p:sp>
        <p:nvSpPr>
          <p:cNvPr id="22555" name="TextBox 788"/>
          <p:cNvSpPr txBox="1">
            <a:spLocks noChangeArrowheads="1"/>
          </p:cNvSpPr>
          <p:nvPr/>
        </p:nvSpPr>
        <p:spPr bwMode="auto">
          <a:xfrm>
            <a:off x="6019800" y="1643063"/>
            <a:ext cx="338138" cy="369887"/>
          </a:xfrm>
          <a:prstGeom prst="rect">
            <a:avLst/>
          </a:prstGeom>
          <a:noFill/>
          <a:ln w="9525">
            <a:noFill/>
            <a:miter lim="800000"/>
            <a:headEnd/>
            <a:tailEnd/>
          </a:ln>
        </p:spPr>
        <p:txBody>
          <a:bodyPr wrap="none">
            <a:spAutoFit/>
          </a:bodyPr>
          <a:lstStyle/>
          <a:p>
            <a:r>
              <a:rPr lang="en-US" altLang="zh-TW"/>
              <a:t>V</a:t>
            </a:r>
            <a:endParaRPr lang="zh-TW" altLang="en-US"/>
          </a:p>
        </p:txBody>
      </p:sp>
      <p:sp>
        <p:nvSpPr>
          <p:cNvPr id="22556" name="TextBox 795"/>
          <p:cNvSpPr txBox="1">
            <a:spLocks noChangeArrowheads="1"/>
          </p:cNvSpPr>
          <p:nvPr/>
        </p:nvSpPr>
        <p:spPr bwMode="auto">
          <a:xfrm>
            <a:off x="6858000" y="1643063"/>
            <a:ext cx="312738" cy="369887"/>
          </a:xfrm>
          <a:prstGeom prst="rect">
            <a:avLst/>
          </a:prstGeom>
          <a:noFill/>
          <a:ln w="9525">
            <a:noFill/>
            <a:miter lim="800000"/>
            <a:headEnd/>
            <a:tailEnd/>
          </a:ln>
        </p:spPr>
        <p:txBody>
          <a:bodyPr wrap="none">
            <a:spAutoFit/>
          </a:bodyPr>
          <a:lstStyle/>
          <a:p>
            <a:r>
              <a:rPr lang="en-US" altLang="zh-TW"/>
              <a:t>L</a:t>
            </a:r>
            <a:endParaRPr lang="zh-TW" altLang="en-US"/>
          </a:p>
        </p:txBody>
      </p:sp>
    </p:spTree>
    <p:extLst>
      <p:ext uri="{BB962C8B-B14F-4D97-AF65-F5344CB8AC3E}">
        <p14:creationId xmlns:p14="http://schemas.microsoft.com/office/powerpoint/2010/main" val="2059712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Box 21"/>
          <p:cNvSpPr txBox="1">
            <a:spLocks noChangeArrowheads="1"/>
          </p:cNvSpPr>
          <p:nvPr/>
        </p:nvSpPr>
        <p:spPr bwMode="auto">
          <a:xfrm>
            <a:off x="3571875" y="214313"/>
            <a:ext cx="2030413" cy="461962"/>
          </a:xfrm>
          <a:prstGeom prst="rect">
            <a:avLst/>
          </a:prstGeom>
          <a:noFill/>
          <a:ln w="9525">
            <a:noFill/>
            <a:miter lim="800000"/>
            <a:headEnd/>
            <a:tailEnd/>
          </a:ln>
        </p:spPr>
        <p:txBody>
          <a:bodyPr wrap="none">
            <a:spAutoFit/>
          </a:bodyPr>
          <a:lstStyle/>
          <a:p>
            <a:r>
              <a:rPr lang="en-US" altLang="zh-TW" sz="2400" b="1"/>
              <a:t>Applications</a:t>
            </a:r>
            <a:endParaRPr lang="zh-TW" altLang="en-US" sz="2400" b="1"/>
          </a:p>
        </p:txBody>
      </p:sp>
      <p:sp>
        <p:nvSpPr>
          <p:cNvPr id="23556" name="TextBox 3"/>
          <p:cNvSpPr txBox="1">
            <a:spLocks noChangeArrowheads="1"/>
          </p:cNvSpPr>
          <p:nvPr/>
        </p:nvSpPr>
        <p:spPr bwMode="auto">
          <a:xfrm>
            <a:off x="4214813" y="6000750"/>
            <a:ext cx="4929187" cy="369888"/>
          </a:xfrm>
          <a:prstGeom prst="rect">
            <a:avLst/>
          </a:prstGeom>
          <a:noFill/>
          <a:ln w="9525">
            <a:noFill/>
            <a:miter lim="800000"/>
            <a:headEnd/>
            <a:tailEnd/>
          </a:ln>
        </p:spPr>
        <p:txBody>
          <a:bodyPr>
            <a:spAutoFit/>
          </a:bodyPr>
          <a:lstStyle/>
          <a:p>
            <a:r>
              <a:rPr lang="en-US" altLang="zh-TW"/>
              <a:t>Template for synthesis, tissue regeneration…..</a:t>
            </a:r>
            <a:endParaRPr lang="zh-TW" altLang="en-US"/>
          </a:p>
        </p:txBody>
      </p:sp>
      <p:pic>
        <p:nvPicPr>
          <p:cNvPr id="23557" name="Picture 6" descr="AZoJono - AZo Journal of Nanotechnology Online - Drug encapsulation in liposomes."/>
          <p:cNvPicPr>
            <a:picLocks noChangeAspect="1" noChangeArrowheads="1"/>
          </p:cNvPicPr>
          <p:nvPr/>
        </p:nvPicPr>
        <p:blipFill>
          <a:blip r:embed="rId2" cstate="print"/>
          <a:srcRect/>
          <a:stretch>
            <a:fillRect/>
          </a:stretch>
        </p:blipFill>
        <p:spPr bwMode="auto">
          <a:xfrm>
            <a:off x="428625" y="1000125"/>
            <a:ext cx="1738313" cy="1790700"/>
          </a:xfrm>
          <a:prstGeom prst="rect">
            <a:avLst/>
          </a:prstGeom>
          <a:noFill/>
          <a:ln w="9525">
            <a:noFill/>
            <a:miter lim="800000"/>
            <a:headEnd/>
            <a:tailEnd/>
          </a:ln>
        </p:spPr>
      </p:pic>
      <p:sp>
        <p:nvSpPr>
          <p:cNvPr id="23558" name="Rectangle 5"/>
          <p:cNvSpPr>
            <a:spLocks noChangeArrowheads="1"/>
          </p:cNvSpPr>
          <p:nvPr/>
        </p:nvSpPr>
        <p:spPr bwMode="auto">
          <a:xfrm>
            <a:off x="428625" y="2786063"/>
            <a:ext cx="1544638" cy="369887"/>
          </a:xfrm>
          <a:prstGeom prst="rect">
            <a:avLst/>
          </a:prstGeom>
          <a:noFill/>
          <a:ln w="9525">
            <a:noFill/>
            <a:miter lim="800000"/>
            <a:headEnd/>
            <a:tailEnd/>
          </a:ln>
        </p:spPr>
        <p:txBody>
          <a:bodyPr wrap="none">
            <a:spAutoFit/>
          </a:bodyPr>
          <a:lstStyle/>
          <a:p>
            <a:r>
              <a:rPr lang="en-US" altLang="zh-TW"/>
              <a:t>Drug delivery</a:t>
            </a:r>
            <a:endParaRPr lang="zh-TW" altLang="en-US"/>
          </a:p>
        </p:txBody>
      </p:sp>
      <p:pic>
        <p:nvPicPr>
          <p:cNvPr id="23559" name="Picture 8" descr="http://upload.wikimedia.org/wikipedia/commons/3/3d/Gene_therapy.jpg"/>
          <p:cNvPicPr>
            <a:picLocks noChangeAspect="1" noChangeArrowheads="1"/>
          </p:cNvPicPr>
          <p:nvPr/>
        </p:nvPicPr>
        <p:blipFill>
          <a:blip r:embed="rId3" cstate="print"/>
          <a:srcRect/>
          <a:stretch>
            <a:fillRect/>
          </a:stretch>
        </p:blipFill>
        <p:spPr bwMode="auto">
          <a:xfrm>
            <a:off x="1143000" y="3571875"/>
            <a:ext cx="2928938" cy="2195513"/>
          </a:xfrm>
          <a:prstGeom prst="rect">
            <a:avLst/>
          </a:prstGeom>
          <a:noFill/>
          <a:ln w="9525">
            <a:noFill/>
            <a:miter lim="800000"/>
            <a:headEnd/>
            <a:tailEnd/>
          </a:ln>
        </p:spPr>
      </p:pic>
      <p:sp>
        <p:nvSpPr>
          <p:cNvPr id="23560" name="Rectangle 7"/>
          <p:cNvSpPr>
            <a:spLocks noChangeArrowheads="1"/>
          </p:cNvSpPr>
          <p:nvPr/>
        </p:nvSpPr>
        <p:spPr bwMode="auto">
          <a:xfrm>
            <a:off x="1214438" y="5857875"/>
            <a:ext cx="1582737" cy="369888"/>
          </a:xfrm>
          <a:prstGeom prst="rect">
            <a:avLst/>
          </a:prstGeom>
          <a:noFill/>
          <a:ln w="9525">
            <a:noFill/>
            <a:miter lim="800000"/>
            <a:headEnd/>
            <a:tailEnd/>
          </a:ln>
        </p:spPr>
        <p:txBody>
          <a:bodyPr wrap="none">
            <a:spAutoFit/>
          </a:bodyPr>
          <a:lstStyle/>
          <a:p>
            <a:r>
              <a:rPr lang="en-US" altLang="zh-TW"/>
              <a:t>Gene therapy</a:t>
            </a:r>
            <a:endParaRPr lang="zh-TW" altLang="en-US"/>
          </a:p>
        </p:txBody>
      </p:sp>
      <p:pic>
        <p:nvPicPr>
          <p:cNvPr id="23561" name="Picture 9"/>
          <p:cNvPicPr>
            <a:picLocks noChangeAspect="1" noChangeArrowheads="1"/>
          </p:cNvPicPr>
          <p:nvPr/>
        </p:nvPicPr>
        <p:blipFill>
          <a:blip r:embed="rId4" cstate="print"/>
          <a:srcRect/>
          <a:stretch>
            <a:fillRect/>
          </a:stretch>
        </p:blipFill>
        <p:spPr bwMode="auto">
          <a:xfrm>
            <a:off x="3143250" y="1000125"/>
            <a:ext cx="2305050" cy="2176463"/>
          </a:xfrm>
          <a:prstGeom prst="rect">
            <a:avLst/>
          </a:prstGeom>
          <a:noFill/>
          <a:ln w="9525">
            <a:noFill/>
            <a:miter lim="800000"/>
            <a:headEnd/>
            <a:tailEnd/>
          </a:ln>
        </p:spPr>
      </p:pic>
      <p:sp>
        <p:nvSpPr>
          <p:cNvPr id="23562" name="Rectangle 9"/>
          <p:cNvSpPr>
            <a:spLocks noChangeArrowheads="1"/>
          </p:cNvSpPr>
          <p:nvPr/>
        </p:nvSpPr>
        <p:spPr bwMode="auto">
          <a:xfrm>
            <a:off x="3643313" y="3143250"/>
            <a:ext cx="1274762" cy="369888"/>
          </a:xfrm>
          <a:prstGeom prst="rect">
            <a:avLst/>
          </a:prstGeom>
          <a:noFill/>
          <a:ln w="9525">
            <a:noFill/>
            <a:miter lim="800000"/>
            <a:headEnd/>
            <a:tailEnd/>
          </a:ln>
        </p:spPr>
        <p:txBody>
          <a:bodyPr wrap="none">
            <a:spAutoFit/>
          </a:bodyPr>
          <a:lstStyle/>
          <a:p>
            <a:r>
              <a:rPr lang="en-US" altLang="zh-TW">
                <a:solidFill>
                  <a:srgbClr val="000000"/>
                </a:solidFill>
              </a:rPr>
              <a:t>Cell model</a:t>
            </a:r>
            <a:endParaRPr lang="zh-TW" altLang="en-US"/>
          </a:p>
        </p:txBody>
      </p:sp>
      <p:sp>
        <p:nvSpPr>
          <p:cNvPr id="23563" name="Rectangle 10"/>
          <p:cNvSpPr>
            <a:spLocks noChangeArrowheads="1"/>
          </p:cNvSpPr>
          <p:nvPr/>
        </p:nvSpPr>
        <p:spPr bwMode="auto">
          <a:xfrm>
            <a:off x="6605588" y="4487863"/>
            <a:ext cx="1966912" cy="369887"/>
          </a:xfrm>
          <a:prstGeom prst="rect">
            <a:avLst/>
          </a:prstGeom>
          <a:noFill/>
          <a:ln w="9525">
            <a:noFill/>
            <a:miter lim="800000"/>
            <a:headEnd/>
            <a:tailEnd/>
          </a:ln>
        </p:spPr>
        <p:txBody>
          <a:bodyPr wrap="none">
            <a:spAutoFit/>
          </a:bodyPr>
          <a:lstStyle/>
          <a:p>
            <a:r>
              <a:rPr lang="en-US" altLang="zh-TW">
                <a:solidFill>
                  <a:srgbClr val="000000"/>
                </a:solidFill>
              </a:rPr>
              <a:t>Photovoltaic cells</a:t>
            </a:r>
            <a:endParaRPr lang="zh-TW" altLang="en-US"/>
          </a:p>
        </p:txBody>
      </p:sp>
      <p:pic>
        <p:nvPicPr>
          <p:cNvPr id="23564" name="Picture 11"/>
          <p:cNvPicPr>
            <a:picLocks noChangeAspect="1" noChangeArrowheads="1"/>
          </p:cNvPicPr>
          <p:nvPr/>
        </p:nvPicPr>
        <p:blipFill>
          <a:blip r:embed="rId5" cstate="print"/>
          <a:srcRect/>
          <a:stretch>
            <a:fillRect/>
          </a:stretch>
        </p:blipFill>
        <p:spPr bwMode="auto">
          <a:xfrm>
            <a:off x="5643563" y="1714500"/>
            <a:ext cx="3500437" cy="2620963"/>
          </a:xfrm>
          <a:prstGeom prst="rect">
            <a:avLst/>
          </a:prstGeom>
          <a:noFill/>
          <a:ln w="9525">
            <a:noFill/>
            <a:miter lim="800000"/>
            <a:headEnd/>
            <a:tailEnd/>
          </a:ln>
        </p:spPr>
      </p:pic>
    </p:spTree>
    <p:extLst>
      <p:ext uri="{BB962C8B-B14F-4D97-AF65-F5344CB8AC3E}">
        <p14:creationId xmlns:p14="http://schemas.microsoft.com/office/powerpoint/2010/main" val="131316544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13"/>
          <p:cNvPicPr>
            <a:picLocks noChangeAspect="1" noChangeArrowheads="1"/>
          </p:cNvPicPr>
          <p:nvPr/>
        </p:nvPicPr>
        <p:blipFill>
          <a:blip r:embed="rId3" cstate="print"/>
          <a:srcRect/>
          <a:stretch>
            <a:fillRect/>
          </a:stretch>
        </p:blipFill>
        <p:spPr bwMode="auto">
          <a:xfrm>
            <a:off x="6011863" y="765175"/>
            <a:ext cx="2089150" cy="1671638"/>
          </a:xfrm>
          <a:prstGeom prst="rect">
            <a:avLst/>
          </a:prstGeom>
          <a:noFill/>
          <a:ln w="9525">
            <a:noFill/>
            <a:miter lim="800000"/>
            <a:headEnd/>
            <a:tailEnd/>
          </a:ln>
        </p:spPr>
      </p:pic>
      <p:sp>
        <p:nvSpPr>
          <p:cNvPr id="25603" name="TextBox 7"/>
          <p:cNvSpPr txBox="1">
            <a:spLocks noChangeArrowheads="1"/>
          </p:cNvSpPr>
          <p:nvPr/>
        </p:nvSpPr>
        <p:spPr bwMode="auto">
          <a:xfrm>
            <a:off x="6372225" y="2420938"/>
            <a:ext cx="1830388" cy="641350"/>
          </a:xfrm>
          <a:prstGeom prst="rect">
            <a:avLst/>
          </a:prstGeom>
          <a:noFill/>
          <a:ln w="9525">
            <a:noFill/>
            <a:miter lim="800000"/>
            <a:headEnd/>
            <a:tailEnd/>
          </a:ln>
        </p:spPr>
        <p:txBody>
          <a:bodyPr wrap="none">
            <a:spAutoFit/>
          </a:bodyPr>
          <a:lstStyle/>
          <a:p>
            <a:pPr algn="ctr"/>
            <a:r>
              <a:rPr kumimoji="0" lang="en-US" altLang="zh-TW">
                <a:latin typeface="Calibri" pitchFamily="34" charset="0"/>
                <a:ea typeface="MS PGothic" pitchFamily="34" charset="-128"/>
              </a:rPr>
              <a:t>Mimvirus</a:t>
            </a:r>
          </a:p>
          <a:p>
            <a:pPr algn="ctr"/>
            <a:r>
              <a:rPr kumimoji="0" lang="en-US" altLang="zh-TW">
                <a:latin typeface="Calibri" pitchFamily="34" charset="0"/>
                <a:ea typeface="MS PGothic" pitchFamily="34" charset="-128"/>
              </a:rPr>
              <a:t>(~200 nm across) </a:t>
            </a:r>
          </a:p>
        </p:txBody>
      </p:sp>
      <p:pic>
        <p:nvPicPr>
          <p:cNvPr id="25604" name="Picture 2"/>
          <p:cNvPicPr>
            <a:picLocks noChangeAspect="1" noChangeArrowheads="1"/>
          </p:cNvPicPr>
          <p:nvPr/>
        </p:nvPicPr>
        <p:blipFill>
          <a:blip r:embed="rId4" cstate="print"/>
          <a:srcRect/>
          <a:stretch>
            <a:fillRect/>
          </a:stretch>
        </p:blipFill>
        <p:spPr bwMode="auto">
          <a:xfrm>
            <a:off x="3419475" y="765175"/>
            <a:ext cx="1657350" cy="1657350"/>
          </a:xfrm>
          <a:prstGeom prst="rect">
            <a:avLst/>
          </a:prstGeom>
          <a:noFill/>
          <a:ln w="9525">
            <a:noFill/>
            <a:miter lim="800000"/>
            <a:headEnd/>
            <a:tailEnd/>
          </a:ln>
        </p:spPr>
      </p:pic>
      <p:sp>
        <p:nvSpPr>
          <p:cNvPr id="25605" name="TextBox 8"/>
          <p:cNvSpPr txBox="1">
            <a:spLocks noChangeArrowheads="1"/>
          </p:cNvSpPr>
          <p:nvPr/>
        </p:nvSpPr>
        <p:spPr bwMode="auto">
          <a:xfrm>
            <a:off x="3118667" y="2349500"/>
            <a:ext cx="2327230" cy="830997"/>
          </a:xfrm>
          <a:prstGeom prst="rect">
            <a:avLst/>
          </a:prstGeom>
          <a:noFill/>
          <a:ln w="9525">
            <a:noFill/>
            <a:miter lim="800000"/>
            <a:headEnd/>
            <a:tailEnd/>
          </a:ln>
        </p:spPr>
        <p:txBody>
          <a:bodyPr wrap="none">
            <a:spAutoFit/>
          </a:bodyPr>
          <a:lstStyle/>
          <a:p>
            <a:pPr algn="ctr"/>
            <a:r>
              <a:rPr kumimoji="0" lang="en-US" altLang="zh-TW" dirty="0">
                <a:latin typeface="Calibri" pitchFamily="34" charset="0"/>
                <a:ea typeface="MS PGothic" pitchFamily="34" charset="-128"/>
              </a:rPr>
              <a:t>HIV virus</a:t>
            </a:r>
          </a:p>
          <a:p>
            <a:pPr algn="ctr"/>
            <a:r>
              <a:rPr kumimoji="0" lang="en-US" altLang="zh-TW" dirty="0">
                <a:latin typeface="Calibri" pitchFamily="34" charset="0"/>
                <a:ea typeface="MS PGothic" pitchFamily="34" charset="-128"/>
              </a:rPr>
              <a:t>(~</a:t>
            </a:r>
            <a:r>
              <a:rPr kumimoji="0" lang="en-US" altLang="zh-TW" dirty="0" smtClean="0">
                <a:latin typeface="Calibri" pitchFamily="34" charset="0"/>
                <a:ea typeface="MS PGothic" pitchFamily="34" charset="-128"/>
              </a:rPr>
              <a:t>150 nm </a:t>
            </a:r>
            <a:r>
              <a:rPr kumimoji="0" lang="en-US" altLang="zh-TW" dirty="0">
                <a:latin typeface="Calibri" pitchFamily="34" charset="0"/>
                <a:ea typeface="MS PGothic" pitchFamily="34" charset="-128"/>
              </a:rPr>
              <a:t>across)</a:t>
            </a:r>
          </a:p>
        </p:txBody>
      </p:sp>
      <p:pic>
        <p:nvPicPr>
          <p:cNvPr id="25606" name="Picture 5"/>
          <p:cNvPicPr>
            <a:picLocks noChangeAspect="1"/>
          </p:cNvPicPr>
          <p:nvPr/>
        </p:nvPicPr>
        <p:blipFill>
          <a:blip r:embed="rId5" cstate="print">
            <a:clrChange>
              <a:clrFrom>
                <a:srgbClr val="FFFFFF"/>
              </a:clrFrom>
              <a:clrTo>
                <a:srgbClr val="FFFFFF">
                  <a:alpha val="0"/>
                </a:srgbClr>
              </a:clrTo>
            </a:clrChange>
          </a:blip>
          <a:srcRect/>
          <a:stretch>
            <a:fillRect/>
          </a:stretch>
        </p:blipFill>
        <p:spPr bwMode="auto">
          <a:xfrm>
            <a:off x="684213" y="981075"/>
            <a:ext cx="1727200" cy="1727200"/>
          </a:xfrm>
          <a:prstGeom prst="rect">
            <a:avLst/>
          </a:prstGeom>
          <a:noFill/>
          <a:ln w="9525">
            <a:noFill/>
            <a:miter lim="800000"/>
            <a:headEnd/>
            <a:tailEnd/>
          </a:ln>
        </p:spPr>
      </p:pic>
      <p:sp>
        <p:nvSpPr>
          <p:cNvPr id="25607" name="TextBox 11"/>
          <p:cNvSpPr txBox="1">
            <a:spLocks noChangeArrowheads="1"/>
          </p:cNvSpPr>
          <p:nvPr/>
        </p:nvSpPr>
        <p:spPr bwMode="auto">
          <a:xfrm>
            <a:off x="118644" y="2852738"/>
            <a:ext cx="2905964" cy="830997"/>
          </a:xfrm>
          <a:prstGeom prst="rect">
            <a:avLst/>
          </a:prstGeom>
          <a:noFill/>
          <a:ln w="9525">
            <a:noFill/>
            <a:miter lim="800000"/>
            <a:headEnd/>
            <a:tailEnd/>
          </a:ln>
        </p:spPr>
        <p:txBody>
          <a:bodyPr wrap="none">
            <a:spAutoFit/>
          </a:bodyPr>
          <a:lstStyle/>
          <a:p>
            <a:pPr algn="ctr"/>
            <a:r>
              <a:rPr kumimoji="0" lang="en-US" altLang="zh-TW" dirty="0">
                <a:latin typeface="Calibri" pitchFamily="34" charset="0"/>
                <a:ea typeface="MS PGothic" pitchFamily="34" charset="-128"/>
              </a:rPr>
              <a:t>Mouse </a:t>
            </a:r>
            <a:r>
              <a:rPr kumimoji="0" lang="en-US" altLang="zh-TW" dirty="0" err="1">
                <a:latin typeface="Calibri" pitchFamily="34" charset="0"/>
                <a:ea typeface="MS PGothic" pitchFamily="34" charset="-128"/>
              </a:rPr>
              <a:t>Polyoma</a:t>
            </a:r>
            <a:r>
              <a:rPr kumimoji="0" lang="en-US" altLang="zh-TW" dirty="0">
                <a:latin typeface="Calibri" pitchFamily="34" charset="0"/>
                <a:ea typeface="MS PGothic" pitchFamily="34" charset="-128"/>
              </a:rPr>
              <a:t> Virus</a:t>
            </a:r>
          </a:p>
          <a:p>
            <a:pPr algn="ctr"/>
            <a:r>
              <a:rPr kumimoji="0" lang="en-US" altLang="zh-TW" dirty="0">
                <a:latin typeface="Calibri" pitchFamily="34" charset="0"/>
                <a:ea typeface="MS PGothic" pitchFamily="34" charset="-128"/>
              </a:rPr>
              <a:t>(~</a:t>
            </a:r>
            <a:r>
              <a:rPr kumimoji="0" lang="en-US" altLang="zh-TW" dirty="0" smtClean="0">
                <a:latin typeface="Calibri" pitchFamily="34" charset="0"/>
                <a:ea typeface="MS PGothic" pitchFamily="34" charset="-128"/>
              </a:rPr>
              <a:t>50 nm</a:t>
            </a:r>
            <a:r>
              <a:rPr kumimoji="0" lang="en-US" altLang="zh-TW" dirty="0">
                <a:latin typeface="Calibri" pitchFamily="34" charset="0"/>
                <a:ea typeface="MS PGothic" pitchFamily="34" charset="-128"/>
              </a:rPr>
              <a:t>)</a:t>
            </a:r>
          </a:p>
        </p:txBody>
      </p:sp>
      <p:pic>
        <p:nvPicPr>
          <p:cNvPr id="25608" name="Picture 13"/>
          <p:cNvPicPr>
            <a:picLocks noChangeAspect="1"/>
          </p:cNvPicPr>
          <p:nvPr/>
        </p:nvPicPr>
        <p:blipFill>
          <a:blip r:embed="rId6" cstate="print"/>
          <a:srcRect/>
          <a:stretch>
            <a:fillRect/>
          </a:stretch>
        </p:blipFill>
        <p:spPr bwMode="auto">
          <a:xfrm>
            <a:off x="3276600" y="3909278"/>
            <a:ext cx="2305050" cy="1536700"/>
          </a:xfrm>
          <a:prstGeom prst="rect">
            <a:avLst/>
          </a:prstGeom>
          <a:noFill/>
          <a:ln w="9525">
            <a:noFill/>
            <a:miter lim="800000"/>
            <a:headEnd/>
            <a:tailEnd/>
          </a:ln>
        </p:spPr>
      </p:pic>
      <p:sp>
        <p:nvSpPr>
          <p:cNvPr id="25609" name="TextBox 14"/>
          <p:cNvSpPr txBox="1">
            <a:spLocks noChangeArrowheads="1"/>
          </p:cNvSpPr>
          <p:nvPr/>
        </p:nvSpPr>
        <p:spPr bwMode="auto">
          <a:xfrm>
            <a:off x="2841920" y="5493603"/>
            <a:ext cx="3004549" cy="830997"/>
          </a:xfrm>
          <a:prstGeom prst="rect">
            <a:avLst/>
          </a:prstGeom>
          <a:noFill/>
          <a:ln w="9525">
            <a:noFill/>
            <a:miter lim="800000"/>
            <a:headEnd/>
            <a:tailEnd/>
          </a:ln>
        </p:spPr>
        <p:txBody>
          <a:bodyPr wrap="none">
            <a:spAutoFit/>
          </a:bodyPr>
          <a:lstStyle/>
          <a:p>
            <a:pPr algn="ctr"/>
            <a:r>
              <a:rPr kumimoji="0" lang="en-US" altLang="zh-TW" dirty="0">
                <a:latin typeface="Calibri" pitchFamily="34" charset="0"/>
                <a:ea typeface="MS PGothic" pitchFamily="34" charset="-128"/>
              </a:rPr>
              <a:t>Crystalline lipid vesicle</a:t>
            </a:r>
          </a:p>
          <a:p>
            <a:pPr algn="ctr"/>
            <a:r>
              <a:rPr kumimoji="0" lang="en-US" altLang="zh-TW" dirty="0">
                <a:latin typeface="Calibri" pitchFamily="34" charset="0"/>
                <a:ea typeface="MS PGothic" pitchFamily="34" charset="-128"/>
              </a:rPr>
              <a:t>(~</a:t>
            </a:r>
            <a:r>
              <a:rPr kumimoji="0" lang="en-US" altLang="zh-TW" dirty="0" smtClean="0">
                <a:latin typeface="Calibri" pitchFamily="34" charset="0"/>
                <a:ea typeface="MS PGothic" pitchFamily="34" charset="-128"/>
              </a:rPr>
              <a:t>1 </a:t>
            </a:r>
            <a:r>
              <a:rPr kumimoji="0" lang="en-US" altLang="zh-TW" dirty="0" smtClean="0">
                <a:latin typeface="Symbol" pitchFamily="18" charset="2"/>
                <a:ea typeface="MS PGothic" pitchFamily="34" charset="-128"/>
              </a:rPr>
              <a:t>m</a:t>
            </a:r>
            <a:r>
              <a:rPr kumimoji="0" lang="en-US" altLang="zh-TW" dirty="0" smtClean="0">
                <a:latin typeface="Calibri" pitchFamily="34" charset="0"/>
                <a:ea typeface="MS PGothic" pitchFamily="34" charset="-128"/>
              </a:rPr>
              <a:t>m </a:t>
            </a:r>
            <a:r>
              <a:rPr kumimoji="0" lang="en-US" altLang="zh-TW" dirty="0">
                <a:latin typeface="Calibri" pitchFamily="34" charset="0"/>
                <a:ea typeface="MS PGothic" pitchFamily="34" charset="-128"/>
              </a:rPr>
              <a:t>across)</a:t>
            </a:r>
          </a:p>
        </p:txBody>
      </p:sp>
      <p:sp>
        <p:nvSpPr>
          <p:cNvPr id="25610" name="TextBox 16"/>
          <p:cNvSpPr txBox="1">
            <a:spLocks noChangeArrowheads="1"/>
          </p:cNvSpPr>
          <p:nvPr/>
        </p:nvSpPr>
        <p:spPr bwMode="auto">
          <a:xfrm>
            <a:off x="5842000" y="5407025"/>
            <a:ext cx="2520950" cy="336550"/>
          </a:xfrm>
          <a:prstGeom prst="rect">
            <a:avLst/>
          </a:prstGeom>
          <a:noFill/>
          <a:ln w="9525">
            <a:noFill/>
            <a:miter lim="800000"/>
            <a:headEnd/>
            <a:tailEnd/>
          </a:ln>
        </p:spPr>
        <p:txBody>
          <a:bodyPr wrap="none">
            <a:spAutoFit/>
          </a:bodyPr>
          <a:lstStyle/>
          <a:p>
            <a:r>
              <a:rPr kumimoji="0" lang="en-US" altLang="zh-TW" sz="1600">
                <a:latin typeface="Calibri" pitchFamily="34" charset="0"/>
                <a:ea typeface="MS PGothic" pitchFamily="34" charset="-128"/>
              </a:rPr>
              <a:t>(Dubois, </a:t>
            </a:r>
            <a:r>
              <a:rPr kumimoji="0" lang="en-US" altLang="zh-TW" sz="1600" i="1">
                <a:latin typeface="Calibri" pitchFamily="34" charset="0"/>
                <a:ea typeface="MS PGothic" pitchFamily="34" charset="-128"/>
              </a:rPr>
              <a:t>et al</a:t>
            </a:r>
            <a:r>
              <a:rPr kumimoji="0" lang="en-US" altLang="zh-TW" sz="1600">
                <a:latin typeface="Calibri" pitchFamily="34" charset="0"/>
                <a:ea typeface="MS PGothic" pitchFamily="34" charset="-128"/>
              </a:rPr>
              <a:t>., Nature 2001)</a:t>
            </a:r>
          </a:p>
        </p:txBody>
      </p:sp>
      <p:sp>
        <p:nvSpPr>
          <p:cNvPr id="18" name="TextBox 17"/>
          <p:cNvSpPr txBox="1">
            <a:spLocks noChangeArrowheads="1"/>
          </p:cNvSpPr>
          <p:nvPr/>
        </p:nvSpPr>
        <p:spPr bwMode="auto">
          <a:xfrm>
            <a:off x="358775" y="4789488"/>
            <a:ext cx="2362200" cy="369887"/>
          </a:xfrm>
          <a:prstGeom prst="rect">
            <a:avLst/>
          </a:prstGeom>
          <a:solidFill>
            <a:srgbClr val="7030A0"/>
          </a:solidFill>
          <a:ln w="9525">
            <a:noFill/>
            <a:miter lim="800000"/>
            <a:headEnd/>
            <a:tailEnd/>
          </a:ln>
          <a:effectLst>
            <a:outerShdw dist="38100" dir="2700000" algn="tl" rotWithShape="0">
              <a:srgbClr val="808080">
                <a:alpha val="39999"/>
              </a:srgbClr>
            </a:outerShdw>
          </a:effectLst>
        </p:spPr>
        <p:txBody>
          <a:bodyPr>
            <a:spAutoFit/>
          </a:bodyPr>
          <a:lstStyle/>
          <a:p>
            <a:pPr algn="ctr" fontAlgn="auto">
              <a:spcBef>
                <a:spcPts val="0"/>
              </a:spcBef>
              <a:spcAft>
                <a:spcPts val="0"/>
              </a:spcAft>
              <a:defRPr/>
            </a:pPr>
            <a:r>
              <a:rPr kumimoji="0" lang="en-US" altLang="zh-TW" dirty="0">
                <a:solidFill>
                  <a:schemeClr val="bg1"/>
                </a:solidFill>
                <a:effectLst>
                  <a:outerShdw blurRad="38100" dist="38100" dir="2700000" algn="tl">
                    <a:srgbClr val="000000"/>
                  </a:outerShdw>
                </a:effectLst>
                <a:latin typeface="Calibri" pitchFamily="34" charset="0"/>
                <a:ea typeface="ＭＳ Ｐゴシック" pitchFamily="34" charset="-128"/>
              </a:rPr>
              <a:t>spherical</a:t>
            </a:r>
          </a:p>
        </p:txBody>
      </p:sp>
      <p:sp>
        <p:nvSpPr>
          <p:cNvPr id="25612" name="Down Arrow 18"/>
          <p:cNvSpPr>
            <a:spLocks noChangeArrowheads="1"/>
          </p:cNvSpPr>
          <p:nvPr/>
        </p:nvSpPr>
        <p:spPr bwMode="auto">
          <a:xfrm rot="10800000">
            <a:off x="1274763" y="3848100"/>
            <a:ext cx="379412" cy="763588"/>
          </a:xfrm>
          <a:prstGeom prst="downArrow">
            <a:avLst>
              <a:gd name="adj1" fmla="val 50000"/>
              <a:gd name="adj2" fmla="val 49876"/>
            </a:avLst>
          </a:prstGeom>
          <a:solidFill>
            <a:srgbClr val="FFC000"/>
          </a:solidFill>
          <a:ln w="25400">
            <a:noFill/>
            <a:miter lim="800000"/>
            <a:headEnd/>
            <a:tailEnd/>
          </a:ln>
        </p:spPr>
        <p:txBody>
          <a:bodyPr rot="10800000" anchor="ctr"/>
          <a:lstStyle/>
          <a:p>
            <a:pPr algn="ctr"/>
            <a:endParaRPr kumimoji="0" lang="en-US" altLang="zh-TW">
              <a:solidFill>
                <a:srgbClr val="FFFFFF"/>
              </a:solidFill>
              <a:latin typeface="Calibri" pitchFamily="34" charset="0"/>
              <a:ea typeface="MS PGothic" pitchFamily="34" charset="-128"/>
            </a:endParaRPr>
          </a:p>
        </p:txBody>
      </p:sp>
      <p:sp>
        <p:nvSpPr>
          <p:cNvPr id="21" name="TextBox 20"/>
          <p:cNvSpPr txBox="1">
            <a:spLocks noChangeArrowheads="1"/>
          </p:cNvSpPr>
          <p:nvPr/>
        </p:nvSpPr>
        <p:spPr bwMode="auto">
          <a:xfrm>
            <a:off x="6530975" y="4268788"/>
            <a:ext cx="2362200" cy="369887"/>
          </a:xfrm>
          <a:prstGeom prst="rect">
            <a:avLst/>
          </a:prstGeom>
          <a:solidFill>
            <a:srgbClr val="7030A0"/>
          </a:solidFill>
          <a:ln w="9525">
            <a:noFill/>
            <a:miter lim="800000"/>
            <a:headEnd/>
            <a:tailEnd/>
          </a:ln>
          <a:effectLst>
            <a:outerShdw dist="38100" dir="2700000" algn="tl" rotWithShape="0">
              <a:srgbClr val="808080">
                <a:alpha val="39999"/>
              </a:srgbClr>
            </a:outerShdw>
          </a:effectLst>
        </p:spPr>
        <p:txBody>
          <a:bodyPr>
            <a:spAutoFit/>
          </a:bodyPr>
          <a:lstStyle/>
          <a:p>
            <a:pPr algn="ctr" fontAlgn="auto">
              <a:spcBef>
                <a:spcPts val="0"/>
              </a:spcBef>
              <a:spcAft>
                <a:spcPts val="0"/>
              </a:spcAft>
              <a:defRPr/>
            </a:pPr>
            <a:r>
              <a:rPr kumimoji="0" lang="en-US" altLang="zh-TW" dirty="0" err="1">
                <a:solidFill>
                  <a:schemeClr val="bg1"/>
                </a:solidFill>
                <a:effectLst>
                  <a:outerShdw blurRad="38100" dist="38100" dir="2700000" algn="tl">
                    <a:srgbClr val="000000"/>
                  </a:outerShdw>
                </a:effectLst>
                <a:latin typeface="Calibri" pitchFamily="34" charset="0"/>
                <a:ea typeface="ＭＳ Ｐゴシック" pitchFamily="34" charset="-128"/>
              </a:rPr>
              <a:t>icosahedral</a:t>
            </a:r>
            <a:endParaRPr kumimoji="0" lang="en-US" altLang="zh-TW" dirty="0">
              <a:solidFill>
                <a:schemeClr val="bg1"/>
              </a:solidFill>
              <a:effectLst>
                <a:outerShdw blurRad="38100" dist="38100" dir="2700000" algn="tl">
                  <a:srgbClr val="000000"/>
                </a:outerShdw>
              </a:effectLst>
              <a:latin typeface="Calibri" pitchFamily="34" charset="0"/>
              <a:ea typeface="ＭＳ Ｐゴシック" pitchFamily="34" charset="-128"/>
            </a:endParaRPr>
          </a:p>
        </p:txBody>
      </p:sp>
      <p:sp>
        <p:nvSpPr>
          <p:cNvPr id="25614" name="Right Arrow 19"/>
          <p:cNvSpPr>
            <a:spLocks noChangeArrowheads="1"/>
          </p:cNvSpPr>
          <p:nvPr/>
        </p:nvSpPr>
        <p:spPr bwMode="auto">
          <a:xfrm rot="10800000">
            <a:off x="5929313" y="4286250"/>
            <a:ext cx="266700" cy="322263"/>
          </a:xfrm>
          <a:prstGeom prst="rightArrow">
            <a:avLst>
              <a:gd name="adj1" fmla="val 50000"/>
              <a:gd name="adj2" fmla="val 50000"/>
            </a:avLst>
          </a:prstGeom>
          <a:solidFill>
            <a:srgbClr val="FFC000"/>
          </a:solidFill>
          <a:ln w="25400">
            <a:noFill/>
            <a:miter lim="800000"/>
            <a:headEnd/>
            <a:tailEnd/>
          </a:ln>
        </p:spPr>
        <p:txBody>
          <a:bodyPr rot="10800000" anchor="ctr"/>
          <a:lstStyle/>
          <a:p>
            <a:pPr algn="ctr"/>
            <a:endParaRPr kumimoji="0" lang="en-US" altLang="zh-TW">
              <a:solidFill>
                <a:srgbClr val="FFFFFF"/>
              </a:solidFill>
              <a:latin typeface="Calibri" pitchFamily="34" charset="0"/>
              <a:ea typeface="MS PGothic" pitchFamily="34" charset="-128"/>
            </a:endParaRPr>
          </a:p>
        </p:txBody>
      </p:sp>
      <p:sp>
        <p:nvSpPr>
          <p:cNvPr id="25615" name="Down Arrow 22"/>
          <p:cNvSpPr>
            <a:spLocks noChangeArrowheads="1"/>
          </p:cNvSpPr>
          <p:nvPr/>
        </p:nvSpPr>
        <p:spPr bwMode="auto">
          <a:xfrm rot="10800000">
            <a:off x="7370763" y="3162300"/>
            <a:ext cx="377825" cy="763588"/>
          </a:xfrm>
          <a:prstGeom prst="downArrow">
            <a:avLst>
              <a:gd name="adj1" fmla="val 50000"/>
              <a:gd name="adj2" fmla="val 50085"/>
            </a:avLst>
          </a:prstGeom>
          <a:solidFill>
            <a:srgbClr val="FFC000"/>
          </a:solidFill>
          <a:ln w="25400">
            <a:noFill/>
            <a:miter lim="800000"/>
            <a:headEnd/>
            <a:tailEnd/>
          </a:ln>
        </p:spPr>
        <p:txBody>
          <a:bodyPr rot="10800000" anchor="ctr"/>
          <a:lstStyle/>
          <a:p>
            <a:pPr algn="ctr"/>
            <a:endParaRPr kumimoji="0" lang="en-US" altLang="zh-TW">
              <a:solidFill>
                <a:srgbClr val="FFFFFF"/>
              </a:solidFill>
              <a:latin typeface="Calibri" pitchFamily="34" charset="0"/>
              <a:ea typeface="MS PGothic" pitchFamily="34" charset="-128"/>
            </a:endParaRPr>
          </a:p>
        </p:txBody>
      </p:sp>
      <p:sp>
        <p:nvSpPr>
          <p:cNvPr id="25617" name="TextBox 21"/>
          <p:cNvSpPr txBox="1">
            <a:spLocks noChangeArrowheads="1"/>
          </p:cNvSpPr>
          <p:nvPr/>
        </p:nvSpPr>
        <p:spPr bwMode="auto">
          <a:xfrm>
            <a:off x="2716213" y="180975"/>
            <a:ext cx="3927475" cy="461963"/>
          </a:xfrm>
          <a:prstGeom prst="rect">
            <a:avLst/>
          </a:prstGeom>
          <a:noFill/>
          <a:ln w="9525">
            <a:noFill/>
            <a:miter lim="800000"/>
            <a:headEnd/>
            <a:tailEnd/>
          </a:ln>
        </p:spPr>
        <p:txBody>
          <a:bodyPr wrap="none">
            <a:spAutoFit/>
          </a:bodyPr>
          <a:lstStyle/>
          <a:p>
            <a:r>
              <a:rPr lang="en-US" altLang="zh-TW" sz="2400" b="1"/>
              <a:t>Shells of different shapes</a:t>
            </a:r>
            <a:endParaRPr lang="zh-TW" altLang="en-US" sz="2400" b="1"/>
          </a:p>
        </p:txBody>
      </p:sp>
    </p:spTree>
    <p:extLst>
      <p:ext uri="{BB962C8B-B14F-4D97-AF65-F5344CB8AC3E}">
        <p14:creationId xmlns:p14="http://schemas.microsoft.com/office/powerpoint/2010/main" val="11539712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2" descr="C:\Users\MRC-Nic\Documents\!!!\Olvera\Figure 2 Phase-contrast micrographs of cells after concentration.jpg"/>
          <p:cNvPicPr>
            <a:picLocks noChangeAspect="1" noChangeArrowheads="1"/>
          </p:cNvPicPr>
          <p:nvPr/>
        </p:nvPicPr>
        <p:blipFill>
          <a:blip r:embed="rId4" cstate="print"/>
          <a:srcRect/>
          <a:stretch>
            <a:fillRect/>
          </a:stretch>
        </p:blipFill>
        <p:spPr bwMode="auto">
          <a:xfrm>
            <a:off x="323850" y="549275"/>
            <a:ext cx="3297238" cy="4572000"/>
          </a:xfrm>
          <a:prstGeom prst="rect">
            <a:avLst/>
          </a:prstGeom>
          <a:noFill/>
          <a:ln w="9525">
            <a:noFill/>
            <a:miter lim="800000"/>
            <a:headEnd/>
            <a:tailEnd/>
          </a:ln>
        </p:spPr>
      </p:pic>
      <p:sp>
        <p:nvSpPr>
          <p:cNvPr id="1028" name="TextBox 6"/>
          <p:cNvSpPr txBox="1">
            <a:spLocks noChangeArrowheads="1"/>
          </p:cNvSpPr>
          <p:nvPr/>
        </p:nvSpPr>
        <p:spPr bwMode="auto">
          <a:xfrm>
            <a:off x="250825" y="5300663"/>
            <a:ext cx="5041900" cy="1098550"/>
          </a:xfrm>
          <a:prstGeom prst="rect">
            <a:avLst/>
          </a:prstGeom>
          <a:noFill/>
          <a:ln w="9525">
            <a:noFill/>
            <a:miter lim="800000"/>
            <a:headEnd/>
            <a:tailEnd/>
          </a:ln>
        </p:spPr>
        <p:txBody>
          <a:bodyPr>
            <a:spAutoFit/>
          </a:bodyPr>
          <a:lstStyle/>
          <a:p>
            <a:r>
              <a:rPr kumimoji="0" lang="en-US" altLang="zh-TW">
                <a:latin typeface="Calibri" pitchFamily="34" charset="0"/>
                <a:cs typeface="Arial" charset="0"/>
              </a:rPr>
              <a:t>-</a:t>
            </a:r>
            <a:r>
              <a:rPr kumimoji="0" lang="en-US" altLang="zh-TW">
                <a:cs typeface="Arial" charset="0"/>
              </a:rPr>
              <a:t>Walby’s archaea organism</a:t>
            </a:r>
            <a:endParaRPr kumimoji="0" lang="en-US" altLang="zh-TW">
              <a:latin typeface="Calibri" pitchFamily="34" charset="0"/>
              <a:cs typeface="Arial" charset="0"/>
            </a:endParaRPr>
          </a:p>
          <a:p>
            <a:r>
              <a:rPr kumimoji="0" lang="en-US" altLang="zh-TW">
                <a:latin typeface="Calibri" pitchFamily="34" charset="0"/>
                <a:cs typeface="Arial" charset="0"/>
              </a:rPr>
              <a:t>-hexagonal lattice</a:t>
            </a:r>
          </a:p>
          <a:p>
            <a:endParaRPr kumimoji="0" lang="en-US" altLang="zh-TW">
              <a:latin typeface="Calibri" pitchFamily="34" charset="0"/>
              <a:cs typeface="Arial" charset="0"/>
            </a:endParaRPr>
          </a:p>
          <a:p>
            <a:r>
              <a:rPr kumimoji="0" lang="en-US" altLang="zh-TW" sz="1200">
                <a:latin typeface="Calibri" pitchFamily="34" charset="0"/>
                <a:cs typeface="Arial" charset="0"/>
              </a:rPr>
              <a:t> (W. Stoeckenius </a:t>
            </a:r>
            <a:r>
              <a:rPr kumimoji="0" lang="en-US" altLang="zh-TW" sz="1200" i="1">
                <a:latin typeface="Calibri" pitchFamily="34" charset="0"/>
                <a:cs typeface="Arial" charset="0"/>
              </a:rPr>
              <a:t>J.  BACTERIOLOGY</a:t>
            </a:r>
            <a:r>
              <a:rPr kumimoji="0" lang="en-US" altLang="zh-TW" sz="1200">
                <a:latin typeface="Calibri" pitchFamily="34" charset="0"/>
                <a:cs typeface="Arial" charset="0"/>
              </a:rPr>
              <a:t>, (1981))</a:t>
            </a:r>
            <a:r>
              <a:rPr kumimoji="0" lang="en-US" altLang="zh-TW" sz="1200">
                <a:latin typeface="Calibri" pitchFamily="34" charset="0"/>
              </a:rPr>
              <a:t> </a:t>
            </a:r>
          </a:p>
        </p:txBody>
      </p:sp>
      <p:graphicFrame>
        <p:nvGraphicFramePr>
          <p:cNvPr id="1026" name="Object 92"/>
          <p:cNvGraphicFramePr>
            <a:graphicFrameLocks noChangeAspect="1"/>
          </p:cNvGraphicFramePr>
          <p:nvPr/>
        </p:nvGraphicFramePr>
        <p:xfrm>
          <a:off x="5327650" y="908050"/>
          <a:ext cx="2989263" cy="2714625"/>
        </p:xfrm>
        <a:graphic>
          <a:graphicData uri="http://schemas.openxmlformats.org/presentationml/2006/ole">
            <mc:AlternateContent xmlns:mc="http://schemas.openxmlformats.org/markup-compatibility/2006">
              <mc:Choice xmlns:v="urn:schemas-microsoft-com:vml" Requires="v">
                <p:oleObj spid="_x0000_s1038" name="Document" r:id="rId5" imgW="5486198" imgH="1993827" progId="Word.Document.12">
                  <p:link updateAutomatic="1"/>
                </p:oleObj>
              </mc:Choice>
              <mc:Fallback>
                <p:oleObj name="Document" r:id="rId5" imgW="5486198" imgH="1993827" progId="Word.Document.12">
                  <p:link updateAutomatic="1"/>
                  <p:pic>
                    <p:nvPicPr>
                      <p:cNvPr id="0" name="Picture 11"/>
                      <p:cNvPicPr>
                        <a:picLocks noChangeAspect="1" noChangeArrowheads="1"/>
                      </p:cNvPicPr>
                      <p:nvPr/>
                    </p:nvPicPr>
                    <p:blipFill>
                      <a:blip r:embed="rId6">
                        <a:extLst>
                          <a:ext uri="{28A0092B-C50C-407E-A947-70E740481C1C}">
                            <a14:useLocalDpi xmlns:a14="http://schemas.microsoft.com/office/drawing/2010/main" val="0"/>
                          </a:ext>
                        </a:extLst>
                      </a:blip>
                      <a:srcRect r="59970"/>
                      <a:stretch>
                        <a:fillRect/>
                      </a:stretch>
                    </p:blipFill>
                    <p:spPr bwMode="auto">
                      <a:xfrm>
                        <a:off x="5327650" y="908050"/>
                        <a:ext cx="2989263" cy="2714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oleObj>
              </mc:Fallback>
            </mc:AlternateContent>
          </a:graphicData>
        </a:graphic>
      </p:graphicFrame>
      <p:sp>
        <p:nvSpPr>
          <p:cNvPr id="1029" name="Rectangle 7"/>
          <p:cNvSpPr>
            <a:spLocks noChangeArrowheads="1"/>
          </p:cNvSpPr>
          <p:nvPr/>
        </p:nvSpPr>
        <p:spPr bwMode="auto">
          <a:xfrm>
            <a:off x="4619625" y="4149725"/>
            <a:ext cx="4992688" cy="549275"/>
          </a:xfrm>
          <a:prstGeom prst="rect">
            <a:avLst/>
          </a:prstGeom>
          <a:noFill/>
          <a:ln w="9525">
            <a:noFill/>
            <a:miter lim="800000"/>
            <a:headEnd/>
            <a:tailEnd/>
          </a:ln>
        </p:spPr>
        <p:txBody>
          <a:bodyPr>
            <a:spAutoFit/>
          </a:bodyPr>
          <a:lstStyle/>
          <a:p>
            <a:r>
              <a:rPr kumimoji="0" lang="zh-TW" altLang="en-US">
                <a:latin typeface="Calibri" pitchFamily="34" charset="0"/>
                <a:cs typeface="Arial" charset="0"/>
              </a:rPr>
              <a:t> </a:t>
            </a:r>
          </a:p>
          <a:p>
            <a:r>
              <a:rPr kumimoji="0" lang="en-US" altLang="zh-TW" sz="1200">
                <a:latin typeface="Calibri" pitchFamily="34" charset="0"/>
                <a:cs typeface="Arial" charset="0"/>
              </a:rPr>
              <a:t>(Iancu, et al., </a:t>
            </a:r>
            <a:r>
              <a:rPr kumimoji="0" lang="en-US" altLang="zh-TW" sz="1200" i="1">
                <a:latin typeface="Calibri" pitchFamily="34" charset="0"/>
                <a:cs typeface="Arial" charset="0"/>
              </a:rPr>
              <a:t>J. Mol. Biol.</a:t>
            </a:r>
            <a:r>
              <a:rPr kumimoji="0" lang="en-US" altLang="zh-TW" sz="1200">
                <a:latin typeface="Calibri" pitchFamily="34" charset="0"/>
                <a:cs typeface="Arial" charset="0"/>
              </a:rPr>
              <a:t> (2010) </a:t>
            </a:r>
            <a:r>
              <a:rPr kumimoji="0" lang="en-US" altLang="zh-TW" sz="1200" b="1">
                <a:latin typeface="Calibri" pitchFamily="34" charset="0"/>
                <a:cs typeface="Arial" charset="0"/>
              </a:rPr>
              <a:t>396</a:t>
            </a:r>
            <a:r>
              <a:rPr kumimoji="0" lang="en-US" altLang="zh-TW" sz="1200">
                <a:latin typeface="Calibri" pitchFamily="34" charset="0"/>
                <a:cs typeface="Arial" charset="0"/>
              </a:rPr>
              <a:t>, 105–117)</a:t>
            </a:r>
          </a:p>
        </p:txBody>
      </p:sp>
      <p:sp>
        <p:nvSpPr>
          <p:cNvPr id="1030" name="Rectangle 8"/>
          <p:cNvSpPr>
            <a:spLocks noChangeArrowheads="1"/>
          </p:cNvSpPr>
          <p:nvPr/>
        </p:nvSpPr>
        <p:spPr bwMode="auto">
          <a:xfrm>
            <a:off x="4643438" y="3716338"/>
            <a:ext cx="3889375" cy="641350"/>
          </a:xfrm>
          <a:prstGeom prst="rect">
            <a:avLst/>
          </a:prstGeom>
          <a:noFill/>
          <a:ln w="9525">
            <a:noFill/>
            <a:miter lim="800000"/>
            <a:headEnd/>
            <a:tailEnd/>
          </a:ln>
        </p:spPr>
        <p:txBody>
          <a:bodyPr>
            <a:spAutoFit/>
          </a:bodyPr>
          <a:lstStyle/>
          <a:p>
            <a:r>
              <a:rPr kumimoji="0" lang="en-US" altLang="zh-TW">
                <a:latin typeface="Calibri" pitchFamily="34" charset="0"/>
                <a:cs typeface="Arial" charset="0"/>
              </a:rPr>
              <a:t>-size and shape variability of cellular carboxysomes</a:t>
            </a:r>
          </a:p>
        </p:txBody>
      </p:sp>
      <p:sp>
        <p:nvSpPr>
          <p:cNvPr id="1031" name="TextBox 1"/>
          <p:cNvSpPr txBox="1">
            <a:spLocks noChangeArrowheads="1"/>
          </p:cNvSpPr>
          <p:nvPr/>
        </p:nvSpPr>
        <p:spPr bwMode="auto">
          <a:xfrm>
            <a:off x="5921375" y="3211513"/>
            <a:ext cx="972266" cy="400110"/>
          </a:xfrm>
          <a:prstGeom prst="rect">
            <a:avLst/>
          </a:prstGeom>
          <a:noFill/>
          <a:ln w="9525">
            <a:noFill/>
            <a:miter lim="800000"/>
            <a:headEnd/>
            <a:tailEnd/>
          </a:ln>
        </p:spPr>
        <p:txBody>
          <a:bodyPr wrap="none">
            <a:spAutoFit/>
          </a:bodyPr>
          <a:lstStyle/>
          <a:p>
            <a:r>
              <a:rPr kumimoji="0" lang="en-US" altLang="zh-TW" sz="2000" dirty="0" smtClean="0">
                <a:latin typeface="Calibri" pitchFamily="34" charset="0"/>
                <a:cs typeface="Arial" charset="0"/>
              </a:rPr>
              <a:t>100 nm</a:t>
            </a:r>
            <a:endParaRPr kumimoji="0" lang="en-US" altLang="zh-TW" sz="2000" dirty="0">
              <a:latin typeface="Calibri" pitchFamily="34" charset="0"/>
              <a:cs typeface="Arial" charset="0"/>
            </a:endParaRPr>
          </a:p>
        </p:txBody>
      </p:sp>
      <p:sp>
        <p:nvSpPr>
          <p:cNvPr id="1032" name="Text Box 11"/>
          <p:cNvSpPr txBox="1">
            <a:spLocks noChangeArrowheads="1"/>
          </p:cNvSpPr>
          <p:nvPr/>
        </p:nvSpPr>
        <p:spPr bwMode="auto">
          <a:xfrm>
            <a:off x="4787900" y="5726113"/>
            <a:ext cx="3744913" cy="366712"/>
          </a:xfrm>
          <a:prstGeom prst="rect">
            <a:avLst/>
          </a:prstGeom>
          <a:noFill/>
          <a:ln w="12700" algn="ctr">
            <a:noFill/>
            <a:miter lim="800000"/>
            <a:headEnd/>
            <a:tailEnd/>
          </a:ln>
        </p:spPr>
        <p:txBody>
          <a:bodyPr>
            <a:spAutoFit/>
          </a:bodyPr>
          <a:lstStyle/>
          <a:p>
            <a:pPr>
              <a:spcBef>
                <a:spcPct val="50000"/>
              </a:spcBef>
            </a:pPr>
            <a:r>
              <a:rPr kumimoji="0" lang="en-US" altLang="zh-TW">
                <a:latin typeface="Calibri" pitchFamily="34" charset="0"/>
              </a:rPr>
              <a:t>- Mixed component system</a:t>
            </a:r>
          </a:p>
        </p:txBody>
      </p:sp>
    </p:spTree>
    <p:extLst>
      <p:ext uri="{BB962C8B-B14F-4D97-AF65-F5344CB8AC3E}">
        <p14:creationId xmlns:p14="http://schemas.microsoft.com/office/powerpoint/2010/main" val="3869688702"/>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Rectangle 326"/>
          <p:cNvSpPr/>
          <p:nvPr/>
        </p:nvSpPr>
        <p:spPr>
          <a:xfrm>
            <a:off x="3500438" y="1643063"/>
            <a:ext cx="785812" cy="1071562"/>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18" name="Isosceles Triangle 317"/>
          <p:cNvSpPr/>
          <p:nvPr/>
        </p:nvSpPr>
        <p:spPr>
          <a:xfrm rot="10800000">
            <a:off x="1255713" y="1643063"/>
            <a:ext cx="428625" cy="114300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17" name="Isosceles Triangle 316"/>
          <p:cNvSpPr/>
          <p:nvPr/>
        </p:nvSpPr>
        <p:spPr>
          <a:xfrm rot="10800000">
            <a:off x="214313" y="1643063"/>
            <a:ext cx="428625" cy="1143000"/>
          </a:xfrm>
          <a:prstGeom prst="triangl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6629" name="Rectangle 3"/>
          <p:cNvSpPr>
            <a:spLocks noGrp="1" noChangeArrowheads="1"/>
          </p:cNvSpPr>
          <p:nvPr>
            <p:ph type="body" sz="half" idx="4294967295"/>
          </p:nvPr>
        </p:nvSpPr>
        <p:spPr>
          <a:xfrm>
            <a:off x="357188" y="3571875"/>
            <a:ext cx="3857625" cy="1500188"/>
          </a:xfrm>
        </p:spPr>
        <p:txBody>
          <a:bodyPr/>
          <a:lstStyle/>
          <a:p>
            <a:pPr eaLnBrk="1" hangingPunct="1">
              <a:buFontTx/>
              <a:buNone/>
            </a:pPr>
            <a:r>
              <a:rPr lang="en-US" altLang="zh-TW" sz="1800" smtClean="0"/>
              <a:t>- Fluid Membranes (no internal order):</a:t>
            </a:r>
          </a:p>
          <a:p>
            <a:pPr eaLnBrk="1" hangingPunct="1">
              <a:buFontTx/>
              <a:buNone/>
            </a:pPr>
            <a:r>
              <a:rPr lang="en-US" altLang="zh-TW" sz="1800" smtClean="0"/>
              <a:t/>
            </a:r>
            <a:br>
              <a:rPr lang="en-US" altLang="zh-TW" sz="1800" smtClean="0"/>
            </a:br>
            <a:r>
              <a:rPr lang="en-US" altLang="zh-TW" sz="1800" smtClean="0">
                <a:solidFill>
                  <a:srgbClr val="FF0000"/>
                </a:solidFill>
              </a:rPr>
              <a:t>Young’s modulus (</a:t>
            </a:r>
            <a:r>
              <a:rPr lang="en-US" altLang="zh-TW" sz="1800" i="1" smtClean="0">
                <a:solidFill>
                  <a:srgbClr val="FF0000"/>
                </a:solidFill>
              </a:rPr>
              <a:t>Y</a:t>
            </a:r>
            <a:r>
              <a:rPr lang="en-US" altLang="zh-TW" sz="1800" smtClean="0">
                <a:solidFill>
                  <a:srgbClr val="FF0000"/>
                </a:solidFill>
              </a:rPr>
              <a:t>) = 0</a:t>
            </a:r>
          </a:p>
          <a:p>
            <a:pPr eaLnBrk="1" hangingPunct="1">
              <a:buFontTx/>
              <a:buNone/>
            </a:pPr>
            <a:r>
              <a:rPr lang="en-US" altLang="zh-TW" sz="1800" smtClean="0">
                <a:solidFill>
                  <a:srgbClr val="FF0000"/>
                </a:solidFill>
              </a:rPr>
              <a:t>	Bending rigidity (</a:t>
            </a:r>
            <a:r>
              <a:rPr lang="el-GR" altLang="zh-TW" sz="1800" smtClean="0">
                <a:solidFill>
                  <a:srgbClr val="FF0000"/>
                </a:solidFill>
                <a:cs typeface="Arial" charset="0"/>
              </a:rPr>
              <a:t>κ</a:t>
            </a:r>
            <a:r>
              <a:rPr lang="en-US" altLang="zh-TW" sz="1800" smtClean="0">
                <a:solidFill>
                  <a:srgbClr val="FF0000"/>
                </a:solidFill>
              </a:rPr>
              <a:t>)</a:t>
            </a:r>
            <a:endParaRPr lang="en-US" altLang="zh-TW" sz="1800" smtClean="0"/>
          </a:p>
        </p:txBody>
      </p:sp>
      <p:grpSp>
        <p:nvGrpSpPr>
          <p:cNvPr id="26630" name="Group 191"/>
          <p:cNvGrpSpPr>
            <a:grpSpLocks/>
          </p:cNvGrpSpPr>
          <p:nvPr/>
        </p:nvGrpSpPr>
        <p:grpSpPr bwMode="auto">
          <a:xfrm>
            <a:off x="1214438" y="5072063"/>
            <a:ext cx="2473325" cy="1306512"/>
            <a:chOff x="3392" y="3195"/>
            <a:chExt cx="992" cy="524"/>
          </a:xfrm>
        </p:grpSpPr>
        <p:grpSp>
          <p:nvGrpSpPr>
            <p:cNvPr id="26880" name="Group 192"/>
            <p:cNvGrpSpPr>
              <a:grpSpLocks/>
            </p:cNvGrpSpPr>
            <p:nvPr/>
          </p:nvGrpSpPr>
          <p:grpSpPr bwMode="auto">
            <a:xfrm>
              <a:off x="3685" y="3233"/>
              <a:ext cx="95" cy="166"/>
              <a:chOff x="1448" y="3648"/>
              <a:chExt cx="95" cy="166"/>
            </a:xfrm>
          </p:grpSpPr>
          <p:sp>
            <p:nvSpPr>
              <p:cNvPr id="26951" name="Oval 193"/>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952" name="Freeform 194"/>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a:lstStyle/>
              <a:p>
                <a:endParaRPr lang="zh-TW" altLang="en-US"/>
              </a:p>
            </p:txBody>
          </p:sp>
        </p:grpSp>
        <p:grpSp>
          <p:nvGrpSpPr>
            <p:cNvPr id="26881" name="Group 195"/>
            <p:cNvGrpSpPr>
              <a:grpSpLocks/>
            </p:cNvGrpSpPr>
            <p:nvPr/>
          </p:nvGrpSpPr>
          <p:grpSpPr bwMode="auto">
            <a:xfrm rot="-1865818">
              <a:off x="3637" y="3257"/>
              <a:ext cx="95" cy="166"/>
              <a:chOff x="1448" y="3648"/>
              <a:chExt cx="95" cy="166"/>
            </a:xfrm>
          </p:grpSpPr>
          <p:sp>
            <p:nvSpPr>
              <p:cNvPr id="26949" name="Oval 196"/>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950" name="Freeform 197"/>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a:lstStyle/>
              <a:p>
                <a:endParaRPr lang="zh-TW" altLang="en-US"/>
              </a:p>
            </p:txBody>
          </p:sp>
        </p:grpSp>
        <p:grpSp>
          <p:nvGrpSpPr>
            <p:cNvPr id="26882" name="Group 198"/>
            <p:cNvGrpSpPr>
              <a:grpSpLocks/>
            </p:cNvGrpSpPr>
            <p:nvPr/>
          </p:nvGrpSpPr>
          <p:grpSpPr bwMode="auto">
            <a:xfrm rot="-3205320">
              <a:off x="3577" y="3277"/>
              <a:ext cx="95" cy="166"/>
              <a:chOff x="1448" y="3648"/>
              <a:chExt cx="95" cy="166"/>
            </a:xfrm>
          </p:grpSpPr>
          <p:sp>
            <p:nvSpPr>
              <p:cNvPr id="26947" name="Oval 199"/>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48" name="Freeform 200"/>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vert="eaVert"/>
              <a:lstStyle/>
              <a:p>
                <a:endParaRPr lang="zh-TW" altLang="en-US"/>
              </a:p>
            </p:txBody>
          </p:sp>
        </p:grpSp>
        <p:sp>
          <p:nvSpPr>
            <p:cNvPr id="26883" name="Oval 201"/>
            <p:cNvSpPr>
              <a:spLocks noChangeArrowheads="1"/>
            </p:cNvSpPr>
            <p:nvPr/>
          </p:nvSpPr>
          <p:spPr bwMode="auto">
            <a:xfrm rot="-3228688">
              <a:off x="3409" y="3491"/>
              <a:ext cx="72" cy="72"/>
            </a:xfrm>
            <a:prstGeom prst="ellipse">
              <a:avLst/>
            </a:prstGeom>
            <a:solidFill>
              <a:schemeClr val="accent1"/>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884" name="Freeform 202"/>
            <p:cNvSpPr>
              <a:spLocks/>
            </p:cNvSpPr>
            <p:nvPr/>
          </p:nvSpPr>
          <p:spPr bwMode="auto">
            <a:xfrm rot="-3228688">
              <a:off x="3487" y="3502"/>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vert="eaVert"/>
            <a:lstStyle/>
            <a:p>
              <a:endParaRPr lang="zh-TW" altLang="en-US"/>
            </a:p>
          </p:txBody>
        </p:sp>
        <p:grpSp>
          <p:nvGrpSpPr>
            <p:cNvPr id="26885" name="Group 203"/>
            <p:cNvGrpSpPr>
              <a:grpSpLocks/>
            </p:cNvGrpSpPr>
            <p:nvPr/>
          </p:nvGrpSpPr>
          <p:grpSpPr bwMode="auto">
            <a:xfrm rot="-4014115">
              <a:off x="3427" y="3527"/>
              <a:ext cx="95" cy="166"/>
              <a:chOff x="1448" y="3648"/>
              <a:chExt cx="95" cy="166"/>
            </a:xfrm>
          </p:grpSpPr>
          <p:sp>
            <p:nvSpPr>
              <p:cNvPr id="26945" name="Oval 204"/>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46" name="Freeform 205"/>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vert="eaVert"/>
              <a:lstStyle/>
              <a:p>
                <a:endParaRPr lang="zh-TW" altLang="en-US"/>
              </a:p>
            </p:txBody>
          </p:sp>
        </p:grpSp>
        <p:grpSp>
          <p:nvGrpSpPr>
            <p:cNvPr id="26886" name="Group 206"/>
            <p:cNvGrpSpPr>
              <a:grpSpLocks/>
            </p:cNvGrpSpPr>
            <p:nvPr/>
          </p:nvGrpSpPr>
          <p:grpSpPr bwMode="auto">
            <a:xfrm rot="2770799">
              <a:off x="4073" y="3231"/>
              <a:ext cx="95" cy="166"/>
              <a:chOff x="1448" y="3648"/>
              <a:chExt cx="95" cy="166"/>
            </a:xfrm>
          </p:grpSpPr>
          <p:sp>
            <p:nvSpPr>
              <p:cNvPr id="26943" name="Oval 207"/>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944" name="Freeform 208"/>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vert="eaVert"/>
              <a:lstStyle/>
              <a:p>
                <a:endParaRPr lang="zh-TW" altLang="en-US"/>
              </a:p>
            </p:txBody>
          </p:sp>
        </p:grpSp>
        <p:grpSp>
          <p:nvGrpSpPr>
            <p:cNvPr id="26887" name="Group 209"/>
            <p:cNvGrpSpPr>
              <a:grpSpLocks/>
            </p:cNvGrpSpPr>
            <p:nvPr/>
          </p:nvGrpSpPr>
          <p:grpSpPr bwMode="auto">
            <a:xfrm rot="4470893">
              <a:off x="4157" y="3249"/>
              <a:ext cx="95" cy="166"/>
              <a:chOff x="1448" y="3648"/>
              <a:chExt cx="95" cy="166"/>
            </a:xfrm>
          </p:grpSpPr>
          <p:sp>
            <p:nvSpPr>
              <p:cNvPr id="26941" name="Oval 210"/>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942" name="Freeform 211"/>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vert="eaVert"/>
              <a:lstStyle/>
              <a:p>
                <a:endParaRPr lang="zh-TW" altLang="en-US"/>
              </a:p>
            </p:txBody>
          </p:sp>
        </p:grpSp>
        <p:sp>
          <p:nvSpPr>
            <p:cNvPr id="26888" name="Oval 212"/>
            <p:cNvSpPr>
              <a:spLocks noChangeArrowheads="1"/>
            </p:cNvSpPr>
            <p:nvPr/>
          </p:nvSpPr>
          <p:spPr bwMode="auto">
            <a:xfrm rot="5650776">
              <a:off x="4284" y="3353"/>
              <a:ext cx="72" cy="72"/>
            </a:xfrm>
            <a:prstGeom prst="ellipse">
              <a:avLst/>
            </a:prstGeom>
            <a:solidFill>
              <a:schemeClr val="accent1"/>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889" name="Freeform 213"/>
            <p:cNvSpPr>
              <a:spLocks/>
            </p:cNvSpPr>
            <p:nvPr/>
          </p:nvSpPr>
          <p:spPr bwMode="auto">
            <a:xfrm rot="5650776">
              <a:off x="4205" y="3355"/>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vert="eaVert"/>
            <a:lstStyle/>
            <a:p>
              <a:endParaRPr lang="zh-TW" altLang="en-US"/>
            </a:p>
          </p:txBody>
        </p:sp>
        <p:sp>
          <p:nvSpPr>
            <p:cNvPr id="26890" name="Oval 214"/>
            <p:cNvSpPr>
              <a:spLocks noChangeArrowheads="1"/>
            </p:cNvSpPr>
            <p:nvPr/>
          </p:nvSpPr>
          <p:spPr bwMode="auto">
            <a:xfrm rot="6292998">
              <a:off x="4299" y="3424"/>
              <a:ext cx="72" cy="72"/>
            </a:xfrm>
            <a:prstGeom prst="ellipse">
              <a:avLst/>
            </a:prstGeom>
            <a:solidFill>
              <a:schemeClr val="accent1"/>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891" name="Freeform 215"/>
            <p:cNvSpPr>
              <a:spLocks/>
            </p:cNvSpPr>
            <p:nvPr/>
          </p:nvSpPr>
          <p:spPr bwMode="auto">
            <a:xfrm rot="6292998">
              <a:off x="4217" y="3411"/>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vert="eaVert"/>
            <a:lstStyle/>
            <a:p>
              <a:endParaRPr lang="zh-TW" altLang="en-US"/>
            </a:p>
          </p:txBody>
        </p:sp>
        <p:grpSp>
          <p:nvGrpSpPr>
            <p:cNvPr id="26892" name="Group 216"/>
            <p:cNvGrpSpPr>
              <a:grpSpLocks/>
            </p:cNvGrpSpPr>
            <p:nvPr/>
          </p:nvGrpSpPr>
          <p:grpSpPr bwMode="auto">
            <a:xfrm rot="903272">
              <a:off x="3749" y="3215"/>
              <a:ext cx="95" cy="166"/>
              <a:chOff x="1448" y="3648"/>
              <a:chExt cx="95" cy="166"/>
            </a:xfrm>
          </p:grpSpPr>
          <p:sp>
            <p:nvSpPr>
              <p:cNvPr id="26939" name="Oval 217"/>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940" name="Freeform 218"/>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a:lstStyle/>
              <a:p>
                <a:endParaRPr lang="zh-TW" altLang="en-US"/>
              </a:p>
            </p:txBody>
          </p:sp>
        </p:grpSp>
        <p:grpSp>
          <p:nvGrpSpPr>
            <p:cNvPr id="26893" name="Group 219"/>
            <p:cNvGrpSpPr>
              <a:grpSpLocks/>
            </p:cNvGrpSpPr>
            <p:nvPr/>
          </p:nvGrpSpPr>
          <p:grpSpPr bwMode="auto">
            <a:xfrm rot="-5568662">
              <a:off x="3445" y="3589"/>
              <a:ext cx="95" cy="166"/>
              <a:chOff x="1448" y="3648"/>
              <a:chExt cx="95" cy="166"/>
            </a:xfrm>
          </p:grpSpPr>
          <p:sp>
            <p:nvSpPr>
              <p:cNvPr id="26937" name="Oval 220"/>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38" name="Freeform 221"/>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vert="eaVert"/>
              <a:lstStyle/>
              <a:p>
                <a:endParaRPr lang="zh-TW" altLang="en-US"/>
              </a:p>
            </p:txBody>
          </p:sp>
        </p:grpSp>
        <p:sp>
          <p:nvSpPr>
            <p:cNvPr id="26894" name="Oval 222"/>
            <p:cNvSpPr>
              <a:spLocks noChangeArrowheads="1"/>
            </p:cNvSpPr>
            <p:nvPr/>
          </p:nvSpPr>
          <p:spPr bwMode="auto">
            <a:xfrm rot="-1865818">
              <a:off x="3496" y="3351"/>
              <a:ext cx="72" cy="72"/>
            </a:xfrm>
            <a:prstGeom prst="ellipse">
              <a:avLst/>
            </a:prstGeom>
            <a:solidFill>
              <a:schemeClr val="accent1"/>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895" name="Freeform 223"/>
            <p:cNvSpPr>
              <a:spLocks/>
            </p:cNvSpPr>
            <p:nvPr/>
          </p:nvSpPr>
          <p:spPr bwMode="auto">
            <a:xfrm rot="-1865818">
              <a:off x="3557" y="339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a:lstStyle/>
            <a:p>
              <a:endParaRPr lang="zh-TW" altLang="en-US"/>
            </a:p>
          </p:txBody>
        </p:sp>
        <p:sp>
          <p:nvSpPr>
            <p:cNvPr id="26896" name="Oval 224"/>
            <p:cNvSpPr>
              <a:spLocks noChangeArrowheads="1"/>
            </p:cNvSpPr>
            <p:nvPr/>
          </p:nvSpPr>
          <p:spPr bwMode="auto">
            <a:xfrm rot="-3205320">
              <a:off x="3446" y="3413"/>
              <a:ext cx="72" cy="72"/>
            </a:xfrm>
            <a:prstGeom prst="ellipse">
              <a:avLst/>
            </a:prstGeom>
            <a:solidFill>
              <a:schemeClr val="accent1"/>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897" name="Freeform 225"/>
            <p:cNvSpPr>
              <a:spLocks/>
            </p:cNvSpPr>
            <p:nvPr/>
          </p:nvSpPr>
          <p:spPr bwMode="auto">
            <a:xfrm rot="-3205320">
              <a:off x="3523" y="3424"/>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vert="eaVert"/>
            <a:lstStyle/>
            <a:p>
              <a:endParaRPr lang="zh-TW" altLang="en-US"/>
            </a:p>
          </p:txBody>
        </p:sp>
        <p:sp>
          <p:nvSpPr>
            <p:cNvPr id="26898" name="Oval 226"/>
            <p:cNvSpPr>
              <a:spLocks noChangeArrowheads="1"/>
            </p:cNvSpPr>
            <p:nvPr/>
          </p:nvSpPr>
          <p:spPr bwMode="auto">
            <a:xfrm rot="2770799">
              <a:off x="4012" y="3212"/>
              <a:ext cx="72" cy="72"/>
            </a:xfrm>
            <a:prstGeom prst="ellipse">
              <a:avLst/>
            </a:prstGeom>
            <a:solidFill>
              <a:schemeClr val="accent1"/>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899" name="Freeform 227"/>
            <p:cNvSpPr>
              <a:spLocks/>
            </p:cNvSpPr>
            <p:nvPr/>
          </p:nvSpPr>
          <p:spPr bwMode="auto">
            <a:xfrm rot="2770799">
              <a:off x="3972" y="3268"/>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vert="eaVert"/>
            <a:lstStyle/>
            <a:p>
              <a:endParaRPr lang="zh-TW" altLang="en-US"/>
            </a:p>
          </p:txBody>
        </p:sp>
        <p:sp>
          <p:nvSpPr>
            <p:cNvPr id="26900" name="Oval 228"/>
            <p:cNvSpPr>
              <a:spLocks noChangeArrowheads="1"/>
            </p:cNvSpPr>
            <p:nvPr/>
          </p:nvSpPr>
          <p:spPr bwMode="auto">
            <a:xfrm rot="1019544">
              <a:off x="3907" y="3207"/>
              <a:ext cx="72" cy="72"/>
            </a:xfrm>
            <a:prstGeom prst="ellipse">
              <a:avLst/>
            </a:prstGeom>
            <a:solidFill>
              <a:schemeClr val="accent1"/>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901" name="Freeform 229"/>
            <p:cNvSpPr>
              <a:spLocks/>
            </p:cNvSpPr>
            <p:nvPr/>
          </p:nvSpPr>
          <p:spPr bwMode="auto">
            <a:xfrm rot="1019544">
              <a:off x="3907" y="3273"/>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a:lstStyle/>
            <a:p>
              <a:endParaRPr lang="zh-TW" altLang="en-US"/>
            </a:p>
          </p:txBody>
        </p:sp>
        <p:sp>
          <p:nvSpPr>
            <p:cNvPr id="26902" name="Oval 230"/>
            <p:cNvSpPr>
              <a:spLocks noChangeArrowheads="1"/>
            </p:cNvSpPr>
            <p:nvPr/>
          </p:nvSpPr>
          <p:spPr bwMode="auto">
            <a:xfrm rot="1019544">
              <a:off x="3845" y="3195"/>
              <a:ext cx="72" cy="72"/>
            </a:xfrm>
            <a:prstGeom prst="ellipse">
              <a:avLst/>
            </a:prstGeom>
            <a:solidFill>
              <a:schemeClr val="accent1"/>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903" name="Freeform 231"/>
            <p:cNvSpPr>
              <a:spLocks/>
            </p:cNvSpPr>
            <p:nvPr/>
          </p:nvSpPr>
          <p:spPr bwMode="auto">
            <a:xfrm rot="1019544">
              <a:off x="3845" y="3261"/>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a:lstStyle/>
            <a:p>
              <a:endParaRPr lang="zh-TW" altLang="en-US"/>
            </a:p>
          </p:txBody>
        </p:sp>
        <p:sp>
          <p:nvSpPr>
            <p:cNvPr id="26904" name="Oval 232"/>
            <p:cNvSpPr>
              <a:spLocks noChangeArrowheads="1"/>
            </p:cNvSpPr>
            <p:nvPr/>
          </p:nvSpPr>
          <p:spPr bwMode="auto">
            <a:xfrm rot="6292998">
              <a:off x="4309" y="3510"/>
              <a:ext cx="72" cy="72"/>
            </a:xfrm>
            <a:prstGeom prst="ellipse">
              <a:avLst/>
            </a:prstGeom>
            <a:solidFill>
              <a:schemeClr val="accent1"/>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905" name="Freeform 233"/>
            <p:cNvSpPr>
              <a:spLocks/>
            </p:cNvSpPr>
            <p:nvPr/>
          </p:nvSpPr>
          <p:spPr bwMode="auto">
            <a:xfrm rot="6292998">
              <a:off x="4227" y="3497"/>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vert="eaVert"/>
            <a:lstStyle/>
            <a:p>
              <a:endParaRPr lang="zh-TW" altLang="en-US"/>
            </a:p>
          </p:txBody>
        </p:sp>
        <p:grpSp>
          <p:nvGrpSpPr>
            <p:cNvPr id="26906" name="Group 234"/>
            <p:cNvGrpSpPr>
              <a:grpSpLocks/>
            </p:cNvGrpSpPr>
            <p:nvPr/>
          </p:nvGrpSpPr>
          <p:grpSpPr bwMode="auto">
            <a:xfrm rot="6292998">
              <a:off x="4253" y="3547"/>
              <a:ext cx="95" cy="166"/>
              <a:chOff x="1448" y="3648"/>
              <a:chExt cx="95" cy="166"/>
            </a:xfrm>
          </p:grpSpPr>
          <p:sp>
            <p:nvSpPr>
              <p:cNvPr id="26935" name="Oval 235"/>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936" name="Freeform 236"/>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vert="eaVert"/>
              <a:lstStyle/>
              <a:p>
                <a:endParaRPr lang="zh-TW" altLang="en-US"/>
              </a:p>
            </p:txBody>
          </p:sp>
        </p:grpSp>
        <p:grpSp>
          <p:nvGrpSpPr>
            <p:cNvPr id="26907" name="Group 237"/>
            <p:cNvGrpSpPr>
              <a:grpSpLocks/>
            </p:cNvGrpSpPr>
            <p:nvPr/>
          </p:nvGrpSpPr>
          <p:grpSpPr bwMode="auto">
            <a:xfrm rot="10605420">
              <a:off x="3799" y="3319"/>
              <a:ext cx="95" cy="166"/>
              <a:chOff x="1448" y="3648"/>
              <a:chExt cx="95" cy="166"/>
            </a:xfrm>
          </p:grpSpPr>
          <p:sp>
            <p:nvSpPr>
              <p:cNvPr id="26933" name="Oval 238"/>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34" name="Freeform 239"/>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a:lstStyle/>
              <a:p>
                <a:endParaRPr lang="zh-TW" altLang="en-US"/>
              </a:p>
            </p:txBody>
          </p:sp>
        </p:grpSp>
        <p:grpSp>
          <p:nvGrpSpPr>
            <p:cNvPr id="26908" name="Group 240"/>
            <p:cNvGrpSpPr>
              <a:grpSpLocks/>
            </p:cNvGrpSpPr>
            <p:nvPr/>
          </p:nvGrpSpPr>
          <p:grpSpPr bwMode="auto">
            <a:xfrm rot="10528085">
              <a:off x="3735" y="3355"/>
              <a:ext cx="95" cy="166"/>
              <a:chOff x="1448" y="3648"/>
              <a:chExt cx="95" cy="166"/>
            </a:xfrm>
          </p:grpSpPr>
          <p:sp>
            <p:nvSpPr>
              <p:cNvPr id="26931" name="Oval 241"/>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32" name="Freeform 242"/>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a:lstStyle/>
              <a:p>
                <a:endParaRPr lang="zh-TW" altLang="en-US"/>
              </a:p>
            </p:txBody>
          </p:sp>
        </p:grpSp>
        <p:grpSp>
          <p:nvGrpSpPr>
            <p:cNvPr id="26909" name="Group 243"/>
            <p:cNvGrpSpPr>
              <a:grpSpLocks/>
            </p:cNvGrpSpPr>
            <p:nvPr/>
          </p:nvGrpSpPr>
          <p:grpSpPr bwMode="auto">
            <a:xfrm rot="-10325149">
              <a:off x="3677" y="3379"/>
              <a:ext cx="95" cy="166"/>
              <a:chOff x="1448" y="3648"/>
              <a:chExt cx="95" cy="166"/>
            </a:xfrm>
          </p:grpSpPr>
          <p:sp>
            <p:nvSpPr>
              <p:cNvPr id="26929" name="Oval 244"/>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30" name="Freeform 245"/>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a:lstStyle/>
              <a:p>
                <a:endParaRPr lang="zh-TW" altLang="en-US"/>
              </a:p>
            </p:txBody>
          </p:sp>
        </p:grpSp>
        <p:grpSp>
          <p:nvGrpSpPr>
            <p:cNvPr id="26910" name="Group 246"/>
            <p:cNvGrpSpPr>
              <a:grpSpLocks/>
            </p:cNvGrpSpPr>
            <p:nvPr/>
          </p:nvGrpSpPr>
          <p:grpSpPr bwMode="auto">
            <a:xfrm rot="-8302825">
              <a:off x="4043" y="3347"/>
              <a:ext cx="95" cy="166"/>
              <a:chOff x="1448" y="3648"/>
              <a:chExt cx="95" cy="166"/>
            </a:xfrm>
          </p:grpSpPr>
          <p:sp>
            <p:nvSpPr>
              <p:cNvPr id="26927" name="Oval 247"/>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28" name="Freeform 248"/>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a:lstStyle/>
              <a:p>
                <a:endParaRPr lang="zh-TW" altLang="en-US"/>
              </a:p>
            </p:txBody>
          </p:sp>
        </p:grpSp>
        <p:sp>
          <p:nvSpPr>
            <p:cNvPr id="26911" name="Oval 249"/>
            <p:cNvSpPr>
              <a:spLocks noChangeArrowheads="1"/>
            </p:cNvSpPr>
            <p:nvPr/>
          </p:nvSpPr>
          <p:spPr bwMode="auto">
            <a:xfrm rot="-7762581">
              <a:off x="3947" y="3415"/>
              <a:ext cx="72" cy="72"/>
            </a:xfrm>
            <a:prstGeom prst="ellipse">
              <a:avLst/>
            </a:prstGeom>
            <a:solidFill>
              <a:schemeClr val="accent1"/>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12" name="Freeform 250"/>
            <p:cNvSpPr>
              <a:spLocks/>
            </p:cNvSpPr>
            <p:nvPr/>
          </p:nvSpPr>
          <p:spPr bwMode="auto">
            <a:xfrm rot="-7762581">
              <a:off x="3994" y="3332"/>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vert="eaVert"/>
            <a:lstStyle/>
            <a:p>
              <a:endParaRPr lang="zh-TW" altLang="en-US"/>
            </a:p>
          </p:txBody>
        </p:sp>
        <p:sp>
          <p:nvSpPr>
            <p:cNvPr id="26913" name="Oval 251"/>
            <p:cNvSpPr>
              <a:spLocks noChangeArrowheads="1"/>
            </p:cNvSpPr>
            <p:nvPr/>
          </p:nvSpPr>
          <p:spPr bwMode="auto">
            <a:xfrm rot="-9513836">
              <a:off x="3891" y="3410"/>
              <a:ext cx="72" cy="72"/>
            </a:xfrm>
            <a:prstGeom prst="ellipse">
              <a:avLst/>
            </a:prstGeom>
            <a:solidFill>
              <a:schemeClr val="accent1"/>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14" name="Freeform 252"/>
            <p:cNvSpPr>
              <a:spLocks/>
            </p:cNvSpPr>
            <p:nvPr/>
          </p:nvSpPr>
          <p:spPr bwMode="auto">
            <a:xfrm rot="-9513836">
              <a:off x="3903" y="3316"/>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a:lstStyle/>
            <a:p>
              <a:endParaRPr lang="zh-TW" altLang="en-US"/>
            </a:p>
          </p:txBody>
        </p:sp>
        <p:sp>
          <p:nvSpPr>
            <p:cNvPr id="26915" name="Oval 253"/>
            <p:cNvSpPr>
              <a:spLocks noChangeArrowheads="1"/>
            </p:cNvSpPr>
            <p:nvPr/>
          </p:nvSpPr>
          <p:spPr bwMode="auto">
            <a:xfrm rot="-9513836">
              <a:off x="3644" y="3539"/>
              <a:ext cx="72" cy="72"/>
            </a:xfrm>
            <a:prstGeom prst="ellipse">
              <a:avLst/>
            </a:prstGeom>
            <a:solidFill>
              <a:schemeClr val="accent1"/>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16" name="Freeform 254"/>
            <p:cNvSpPr>
              <a:spLocks/>
            </p:cNvSpPr>
            <p:nvPr/>
          </p:nvSpPr>
          <p:spPr bwMode="auto">
            <a:xfrm rot="9700474">
              <a:off x="3606" y="3443"/>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a:lstStyle/>
            <a:p>
              <a:endParaRPr lang="zh-TW" altLang="en-US"/>
            </a:p>
          </p:txBody>
        </p:sp>
        <p:grpSp>
          <p:nvGrpSpPr>
            <p:cNvPr id="26917" name="Group 255"/>
            <p:cNvGrpSpPr>
              <a:grpSpLocks/>
            </p:cNvGrpSpPr>
            <p:nvPr/>
          </p:nvGrpSpPr>
          <p:grpSpPr bwMode="auto">
            <a:xfrm rot="5400000">
              <a:off x="3527" y="3577"/>
              <a:ext cx="95" cy="166"/>
              <a:chOff x="1448" y="3648"/>
              <a:chExt cx="95" cy="166"/>
            </a:xfrm>
          </p:grpSpPr>
          <p:sp>
            <p:nvSpPr>
              <p:cNvPr id="26925" name="Oval 256"/>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926" name="Freeform 257"/>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vert="eaVert"/>
              <a:lstStyle/>
              <a:p>
                <a:endParaRPr lang="zh-TW" altLang="en-US"/>
              </a:p>
            </p:txBody>
          </p:sp>
        </p:grpSp>
        <p:grpSp>
          <p:nvGrpSpPr>
            <p:cNvPr id="26918" name="Group 258"/>
            <p:cNvGrpSpPr>
              <a:grpSpLocks/>
            </p:cNvGrpSpPr>
            <p:nvPr/>
          </p:nvGrpSpPr>
          <p:grpSpPr bwMode="auto">
            <a:xfrm rot="-7159431">
              <a:off x="4127" y="3389"/>
              <a:ext cx="95" cy="166"/>
              <a:chOff x="1448" y="3648"/>
              <a:chExt cx="95" cy="166"/>
            </a:xfrm>
          </p:grpSpPr>
          <p:sp>
            <p:nvSpPr>
              <p:cNvPr id="26923" name="Oval 259"/>
              <p:cNvSpPr>
                <a:spLocks noChangeArrowheads="1"/>
              </p:cNvSpPr>
              <p:nvPr/>
            </p:nvSpPr>
            <p:spPr bwMode="auto">
              <a:xfrm>
                <a:off x="1448" y="3648"/>
                <a:ext cx="72" cy="72"/>
              </a:xfrm>
              <a:prstGeom prst="ellipse">
                <a:avLst/>
              </a:prstGeom>
              <a:solidFill>
                <a:schemeClr val="accent2"/>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24" name="Freeform 260"/>
              <p:cNvSpPr>
                <a:spLocks/>
              </p:cNvSpPr>
              <p:nvPr/>
            </p:nvSpPr>
            <p:spPr bwMode="auto">
              <a:xfrm>
                <a:off x="1472" y="3710"/>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vert="eaVert"/>
              <a:lstStyle/>
              <a:p>
                <a:endParaRPr lang="zh-TW" altLang="en-US"/>
              </a:p>
            </p:txBody>
          </p:sp>
        </p:grpSp>
        <p:sp>
          <p:nvSpPr>
            <p:cNvPr id="26919" name="Oval 261"/>
            <p:cNvSpPr>
              <a:spLocks noChangeArrowheads="1"/>
            </p:cNvSpPr>
            <p:nvPr/>
          </p:nvSpPr>
          <p:spPr bwMode="auto">
            <a:xfrm rot="6292998">
              <a:off x="4095" y="3552"/>
              <a:ext cx="72" cy="72"/>
            </a:xfrm>
            <a:prstGeom prst="ellipse">
              <a:avLst/>
            </a:prstGeom>
            <a:solidFill>
              <a:schemeClr val="accent1"/>
            </a:solidFill>
            <a:ln w="9525">
              <a:solidFill>
                <a:schemeClr val="tx1"/>
              </a:solidFill>
              <a:round/>
              <a:headEnd/>
              <a:tailEnd/>
            </a:ln>
          </p:spPr>
          <p:txBody>
            <a:bodyPr wrap="none" anchor="ctr"/>
            <a:lstStyle/>
            <a:p>
              <a:endParaRPr kumimoji="0" lang="en-US" altLang="zh-TW">
                <a:latin typeface="Calibri" pitchFamily="34" charset="0"/>
                <a:ea typeface="Osaka" charset="-128"/>
              </a:endParaRPr>
            </a:p>
          </p:txBody>
        </p:sp>
        <p:sp>
          <p:nvSpPr>
            <p:cNvPr id="26920" name="Freeform 262"/>
            <p:cNvSpPr>
              <a:spLocks/>
            </p:cNvSpPr>
            <p:nvPr/>
          </p:nvSpPr>
          <p:spPr bwMode="auto">
            <a:xfrm rot="6292998">
              <a:off x="4189" y="3521"/>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rot="10800000" vert="eaVert"/>
            <a:lstStyle/>
            <a:p>
              <a:endParaRPr lang="zh-TW" altLang="en-US"/>
            </a:p>
          </p:txBody>
        </p:sp>
        <p:sp>
          <p:nvSpPr>
            <p:cNvPr id="26921" name="Oval 263"/>
            <p:cNvSpPr>
              <a:spLocks noChangeArrowheads="1"/>
            </p:cNvSpPr>
            <p:nvPr/>
          </p:nvSpPr>
          <p:spPr bwMode="auto">
            <a:xfrm rot="-4887415">
              <a:off x="4105" y="3628"/>
              <a:ext cx="72" cy="72"/>
            </a:xfrm>
            <a:prstGeom prst="ellipse">
              <a:avLst/>
            </a:prstGeom>
            <a:solidFill>
              <a:schemeClr val="accent1"/>
            </a:solidFill>
            <a:ln w="9525">
              <a:solidFill>
                <a:schemeClr val="tx1"/>
              </a:solidFill>
              <a:round/>
              <a:headEnd/>
              <a:tailEnd/>
            </a:ln>
          </p:spPr>
          <p:txBody>
            <a:bodyPr rot="10800000" wrap="none" anchor="ctr"/>
            <a:lstStyle/>
            <a:p>
              <a:endParaRPr kumimoji="0" lang="en-US" altLang="zh-TW">
                <a:latin typeface="Calibri" pitchFamily="34" charset="0"/>
                <a:ea typeface="Osaka" charset="-128"/>
              </a:endParaRPr>
            </a:p>
          </p:txBody>
        </p:sp>
        <p:sp>
          <p:nvSpPr>
            <p:cNvPr id="26922" name="Freeform 264"/>
            <p:cNvSpPr>
              <a:spLocks/>
            </p:cNvSpPr>
            <p:nvPr/>
          </p:nvSpPr>
          <p:spPr bwMode="auto">
            <a:xfrm rot="-4900909">
              <a:off x="4185" y="3617"/>
              <a:ext cx="71" cy="104"/>
            </a:xfrm>
            <a:custGeom>
              <a:avLst/>
              <a:gdLst>
                <a:gd name="T0" fmla="*/ 36 w 71"/>
                <a:gd name="T1" fmla="*/ 0 h 104"/>
                <a:gd name="T2" fmla="*/ 4 w 71"/>
                <a:gd name="T3" fmla="*/ 56 h 104"/>
                <a:gd name="T4" fmla="*/ 60 w 71"/>
                <a:gd name="T5" fmla="*/ 56 h 104"/>
                <a:gd name="T6" fmla="*/ 68 w 71"/>
                <a:gd name="T7" fmla="*/ 104 h 104"/>
                <a:gd name="T8" fmla="*/ 0 60000 65536"/>
                <a:gd name="T9" fmla="*/ 0 60000 65536"/>
                <a:gd name="T10" fmla="*/ 0 60000 65536"/>
                <a:gd name="T11" fmla="*/ 0 60000 65536"/>
                <a:gd name="T12" fmla="*/ 0 w 71"/>
                <a:gd name="T13" fmla="*/ 0 h 104"/>
                <a:gd name="T14" fmla="*/ 71 w 71"/>
                <a:gd name="T15" fmla="*/ 104 h 104"/>
              </a:gdLst>
              <a:ahLst/>
              <a:cxnLst>
                <a:cxn ang="T8">
                  <a:pos x="T0" y="T1"/>
                </a:cxn>
                <a:cxn ang="T9">
                  <a:pos x="T2" y="T3"/>
                </a:cxn>
                <a:cxn ang="T10">
                  <a:pos x="T4" y="T5"/>
                </a:cxn>
                <a:cxn ang="T11">
                  <a:pos x="T6" y="T7"/>
                </a:cxn>
              </a:cxnLst>
              <a:rect l="T12" t="T13" r="T14" b="T15"/>
              <a:pathLst>
                <a:path w="71" h="104">
                  <a:moveTo>
                    <a:pt x="36" y="0"/>
                  </a:moveTo>
                  <a:cubicBezTo>
                    <a:pt x="18" y="23"/>
                    <a:pt x="0" y="47"/>
                    <a:pt x="4" y="56"/>
                  </a:cubicBezTo>
                  <a:cubicBezTo>
                    <a:pt x="8" y="65"/>
                    <a:pt x="49" y="48"/>
                    <a:pt x="60" y="56"/>
                  </a:cubicBezTo>
                  <a:cubicBezTo>
                    <a:pt x="71" y="64"/>
                    <a:pt x="71" y="95"/>
                    <a:pt x="68" y="104"/>
                  </a:cubicBezTo>
                </a:path>
              </a:pathLst>
            </a:custGeom>
            <a:noFill/>
            <a:ln w="9525">
              <a:solidFill>
                <a:schemeClr val="tx1"/>
              </a:solidFill>
              <a:round/>
              <a:headEnd/>
              <a:tailEnd/>
            </a:ln>
          </p:spPr>
          <p:txBody>
            <a:bodyPr vert="eaVert"/>
            <a:lstStyle/>
            <a:p>
              <a:endParaRPr lang="zh-TW" altLang="en-US"/>
            </a:p>
          </p:txBody>
        </p:sp>
      </p:grpSp>
      <p:pic>
        <p:nvPicPr>
          <p:cNvPr id="26631" name="Picture 17" descr="test1"/>
          <p:cNvPicPr>
            <a:picLocks noChangeAspect="1" noChangeArrowheads="1"/>
          </p:cNvPicPr>
          <p:nvPr/>
        </p:nvPicPr>
        <p:blipFill>
          <a:blip r:embed="rId3" cstate="print"/>
          <a:srcRect l="20209" t="12611" r="21208" b="14333"/>
          <a:stretch>
            <a:fillRect/>
          </a:stretch>
        </p:blipFill>
        <p:spPr bwMode="auto">
          <a:xfrm>
            <a:off x="5500688" y="4724400"/>
            <a:ext cx="2232025" cy="2087563"/>
          </a:xfrm>
          <a:prstGeom prst="rect">
            <a:avLst/>
          </a:prstGeom>
          <a:noFill/>
          <a:ln w="9525">
            <a:noFill/>
            <a:miter lim="800000"/>
            <a:headEnd/>
            <a:tailEnd/>
          </a:ln>
        </p:spPr>
      </p:pic>
      <p:sp>
        <p:nvSpPr>
          <p:cNvPr id="230" name="Rectangle 229"/>
          <p:cNvSpPr/>
          <p:nvPr/>
        </p:nvSpPr>
        <p:spPr>
          <a:xfrm>
            <a:off x="5029200" y="3429000"/>
            <a:ext cx="4572000" cy="1323439"/>
          </a:xfrm>
          <a:prstGeom prst="rect">
            <a:avLst/>
          </a:prstGeom>
        </p:spPr>
        <p:txBody>
          <a:bodyPr>
            <a:spAutoFit/>
          </a:bodyPr>
          <a:lstStyle/>
          <a:p>
            <a:pPr fontAlgn="auto">
              <a:spcBef>
                <a:spcPts val="0"/>
              </a:spcBef>
              <a:spcAft>
                <a:spcPts val="0"/>
              </a:spcAft>
              <a:defRPr/>
            </a:pPr>
            <a:r>
              <a:rPr kumimoji="0" lang="en-US" altLang="zh-TW" dirty="0">
                <a:latin typeface="+mn-lt"/>
                <a:ea typeface="+mn-ea"/>
              </a:rPr>
              <a:t>- Crystalline membranes (with internal order):</a:t>
            </a:r>
          </a:p>
          <a:p>
            <a:pPr fontAlgn="auto">
              <a:spcBef>
                <a:spcPts val="0"/>
              </a:spcBef>
              <a:spcAft>
                <a:spcPts val="0"/>
              </a:spcAft>
              <a:defRPr/>
            </a:pPr>
            <a:endParaRPr kumimoji="0" lang="en-US" altLang="zh-TW" sz="700" dirty="0">
              <a:latin typeface="+mn-lt"/>
              <a:ea typeface="+mn-ea"/>
            </a:endParaRPr>
          </a:p>
          <a:p>
            <a:pPr fontAlgn="auto">
              <a:spcBef>
                <a:spcPts val="0"/>
              </a:spcBef>
              <a:spcAft>
                <a:spcPts val="0"/>
              </a:spcAft>
              <a:defRPr/>
            </a:pPr>
            <a:r>
              <a:rPr kumimoji="0" lang="en-US" altLang="zh-TW" dirty="0">
                <a:solidFill>
                  <a:srgbClr val="FF0000"/>
                </a:solidFill>
                <a:effectLst>
                  <a:outerShdw blurRad="38100" dist="38100" dir="2700000" algn="tl">
                    <a:srgbClr val="C0C0C0"/>
                  </a:outerShdw>
                </a:effectLst>
                <a:latin typeface="+mn-lt"/>
                <a:ea typeface="+mn-ea"/>
              </a:rPr>
              <a:t>     </a:t>
            </a:r>
            <a:r>
              <a:rPr kumimoji="0" lang="en-US" altLang="zh-TW" dirty="0">
                <a:solidFill>
                  <a:srgbClr val="FF0000"/>
                </a:solidFill>
                <a:latin typeface="+mn-lt"/>
                <a:ea typeface="+mn-ea"/>
              </a:rPr>
              <a:t>Young’s modulus &gt; 0</a:t>
            </a:r>
            <a:endParaRPr kumimoji="0" lang="en-US" altLang="zh-TW" dirty="0">
              <a:latin typeface="+mn-lt"/>
              <a:ea typeface="+mn-ea"/>
            </a:endParaRPr>
          </a:p>
        </p:txBody>
      </p:sp>
      <p:cxnSp>
        <p:nvCxnSpPr>
          <p:cNvPr id="679" name="Straight Connector 678"/>
          <p:cNvCxnSpPr/>
          <p:nvPr/>
        </p:nvCxnSpPr>
        <p:spPr>
          <a:xfrm>
            <a:off x="0" y="3429000"/>
            <a:ext cx="9144000" cy="0"/>
          </a:xfrm>
          <a:prstGeom prst="line">
            <a:avLst/>
          </a:prstGeom>
        </p:spPr>
        <p:style>
          <a:lnRef idx="1">
            <a:schemeClr val="accent1"/>
          </a:lnRef>
          <a:fillRef idx="0">
            <a:schemeClr val="accent1"/>
          </a:fillRef>
          <a:effectRef idx="0">
            <a:schemeClr val="accent1"/>
          </a:effectRef>
          <a:fontRef idx="minor">
            <a:schemeClr val="tx1"/>
          </a:fontRef>
        </p:style>
      </p:cxnSp>
      <p:grpSp>
        <p:nvGrpSpPr>
          <p:cNvPr id="26634" name="Group 818"/>
          <p:cNvGrpSpPr>
            <a:grpSpLocks/>
          </p:cNvGrpSpPr>
          <p:nvPr/>
        </p:nvGrpSpPr>
        <p:grpSpPr bwMode="auto">
          <a:xfrm>
            <a:off x="285750" y="1655763"/>
            <a:ext cx="312738" cy="915987"/>
            <a:chOff x="1610" y="2296"/>
            <a:chExt cx="77" cy="252"/>
          </a:xfrm>
        </p:grpSpPr>
        <p:pic>
          <p:nvPicPr>
            <p:cNvPr id="26878" name="Picture 8" descr="palm_colo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682"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35" name="Group 821"/>
          <p:cNvGrpSpPr>
            <a:grpSpLocks/>
          </p:cNvGrpSpPr>
          <p:nvPr/>
        </p:nvGrpSpPr>
        <p:grpSpPr bwMode="auto">
          <a:xfrm>
            <a:off x="1285875" y="1655763"/>
            <a:ext cx="341313" cy="987425"/>
            <a:chOff x="1863" y="2251"/>
            <a:chExt cx="78" cy="252"/>
          </a:xfrm>
        </p:grpSpPr>
        <p:pic>
          <p:nvPicPr>
            <p:cNvPr id="26876" name="Picture 11" descr="palm_colo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685"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sp>
        <p:nvSpPr>
          <p:cNvPr id="26636" name="TextBox 687"/>
          <p:cNvSpPr txBox="1">
            <a:spLocks noChangeArrowheads="1"/>
          </p:cNvSpPr>
          <p:nvPr/>
        </p:nvSpPr>
        <p:spPr bwMode="auto">
          <a:xfrm>
            <a:off x="642938" y="1785938"/>
            <a:ext cx="484187" cy="708025"/>
          </a:xfrm>
          <a:prstGeom prst="rect">
            <a:avLst/>
          </a:prstGeom>
          <a:noFill/>
          <a:ln w="9525">
            <a:noFill/>
            <a:miter lim="800000"/>
            <a:headEnd/>
            <a:tailEnd/>
          </a:ln>
        </p:spPr>
        <p:txBody>
          <a:bodyPr wrap="none">
            <a:spAutoFit/>
          </a:bodyPr>
          <a:lstStyle/>
          <a:p>
            <a:r>
              <a:rPr lang="en-US" altLang="zh-TW" sz="4000"/>
              <a:t>+</a:t>
            </a:r>
            <a:endParaRPr lang="zh-TW" altLang="en-US" sz="4000"/>
          </a:p>
        </p:txBody>
      </p:sp>
      <p:cxnSp>
        <p:nvCxnSpPr>
          <p:cNvPr id="690" name="Straight Arrow Connector 689"/>
          <p:cNvCxnSpPr/>
          <p:nvPr/>
        </p:nvCxnSpPr>
        <p:spPr>
          <a:xfrm>
            <a:off x="2000250" y="2143125"/>
            <a:ext cx="1214438" cy="158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sp>
        <p:nvSpPr>
          <p:cNvPr id="26638" name="TextBox 690"/>
          <p:cNvSpPr txBox="1">
            <a:spLocks noChangeArrowheads="1"/>
          </p:cNvSpPr>
          <p:nvPr/>
        </p:nvSpPr>
        <p:spPr bwMode="auto">
          <a:xfrm>
            <a:off x="142875" y="1227138"/>
            <a:ext cx="800100" cy="368300"/>
          </a:xfrm>
          <a:prstGeom prst="rect">
            <a:avLst/>
          </a:prstGeom>
          <a:noFill/>
          <a:ln w="9525">
            <a:noFill/>
            <a:miter lim="800000"/>
            <a:headEnd/>
            <a:tailEnd/>
          </a:ln>
        </p:spPr>
        <p:txBody>
          <a:bodyPr wrap="none">
            <a:spAutoFit/>
          </a:bodyPr>
          <a:lstStyle/>
          <a:p>
            <a:r>
              <a:rPr lang="en-US" altLang="zh-TW"/>
              <a:t>cation</a:t>
            </a:r>
            <a:endParaRPr lang="zh-TW" altLang="en-US"/>
          </a:p>
        </p:txBody>
      </p:sp>
      <p:sp>
        <p:nvSpPr>
          <p:cNvPr id="26639" name="TextBox 691"/>
          <p:cNvSpPr txBox="1">
            <a:spLocks noChangeArrowheads="1"/>
          </p:cNvSpPr>
          <p:nvPr/>
        </p:nvSpPr>
        <p:spPr bwMode="auto">
          <a:xfrm>
            <a:off x="1143000" y="1214438"/>
            <a:ext cx="749300" cy="369887"/>
          </a:xfrm>
          <a:prstGeom prst="rect">
            <a:avLst/>
          </a:prstGeom>
          <a:noFill/>
          <a:ln w="9525">
            <a:noFill/>
            <a:miter lim="800000"/>
            <a:headEnd/>
            <a:tailEnd/>
          </a:ln>
        </p:spPr>
        <p:txBody>
          <a:bodyPr wrap="none">
            <a:spAutoFit/>
          </a:bodyPr>
          <a:lstStyle/>
          <a:p>
            <a:r>
              <a:rPr lang="en-US" altLang="zh-TW"/>
              <a:t>anion</a:t>
            </a:r>
            <a:endParaRPr lang="zh-TW" altLang="en-US"/>
          </a:p>
        </p:txBody>
      </p:sp>
      <p:grpSp>
        <p:nvGrpSpPr>
          <p:cNvPr id="26640" name="Group 867"/>
          <p:cNvGrpSpPr>
            <a:grpSpLocks/>
          </p:cNvGrpSpPr>
          <p:nvPr/>
        </p:nvGrpSpPr>
        <p:grpSpPr bwMode="auto">
          <a:xfrm>
            <a:off x="6143625" y="1214438"/>
            <a:ext cx="2736850" cy="1509712"/>
            <a:chOff x="1927" y="2507"/>
            <a:chExt cx="1071" cy="591"/>
          </a:xfrm>
        </p:grpSpPr>
        <p:grpSp>
          <p:nvGrpSpPr>
            <p:cNvPr id="26654" name="Group 868"/>
            <p:cNvGrpSpPr>
              <a:grpSpLocks/>
            </p:cNvGrpSpPr>
            <p:nvPr/>
          </p:nvGrpSpPr>
          <p:grpSpPr bwMode="auto">
            <a:xfrm rot="10800000">
              <a:off x="2014" y="2791"/>
              <a:ext cx="956" cy="260"/>
              <a:chOff x="1906" y="2371"/>
              <a:chExt cx="956" cy="260"/>
            </a:xfrm>
          </p:grpSpPr>
          <p:grpSp>
            <p:nvGrpSpPr>
              <p:cNvPr id="26840" name="Group 869"/>
              <p:cNvGrpSpPr>
                <a:grpSpLocks/>
              </p:cNvGrpSpPr>
              <p:nvPr/>
            </p:nvGrpSpPr>
            <p:grpSpPr bwMode="auto">
              <a:xfrm>
                <a:off x="1981" y="2375"/>
                <a:ext cx="77" cy="252"/>
                <a:chOff x="1610" y="2296"/>
                <a:chExt cx="77" cy="252"/>
              </a:xfrm>
            </p:grpSpPr>
            <p:pic>
              <p:nvPicPr>
                <p:cNvPr id="26874"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846" name="Oval 9"/>
                <p:cNvSpPr>
                  <a:spLocks noChangeArrowheads="1"/>
                </p:cNvSpPr>
                <p:nvPr/>
              </p:nvSpPr>
              <p:spPr bwMode="auto">
                <a:xfrm>
                  <a:off x="1610" y="2314"/>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41" name="Group 872"/>
              <p:cNvGrpSpPr>
                <a:grpSpLocks/>
              </p:cNvGrpSpPr>
              <p:nvPr/>
            </p:nvGrpSpPr>
            <p:grpSpPr bwMode="auto">
              <a:xfrm>
                <a:off x="2544" y="2377"/>
                <a:ext cx="77" cy="252"/>
                <a:chOff x="1610" y="2296"/>
                <a:chExt cx="77" cy="252"/>
              </a:xfrm>
            </p:grpSpPr>
            <p:pic>
              <p:nvPicPr>
                <p:cNvPr id="26872"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844" name="Oval 9"/>
                <p:cNvSpPr>
                  <a:spLocks noChangeArrowheads="1"/>
                </p:cNvSpPr>
                <p:nvPr/>
              </p:nvSpPr>
              <p:spPr bwMode="auto">
                <a:xfrm>
                  <a:off x="1606" y="2307"/>
                  <a:ext cx="77" cy="76"/>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42" name="Group 875"/>
              <p:cNvGrpSpPr>
                <a:grpSpLocks/>
              </p:cNvGrpSpPr>
              <p:nvPr/>
            </p:nvGrpSpPr>
            <p:grpSpPr bwMode="auto">
              <a:xfrm>
                <a:off x="2060" y="2375"/>
                <a:ext cx="78" cy="252"/>
                <a:chOff x="1863" y="2251"/>
                <a:chExt cx="78" cy="252"/>
              </a:xfrm>
            </p:grpSpPr>
            <p:pic>
              <p:nvPicPr>
                <p:cNvPr id="26870"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42" name="Oval 12"/>
                <p:cNvSpPr>
                  <a:spLocks noChangeArrowheads="1"/>
                </p:cNvSpPr>
                <p:nvPr/>
              </p:nvSpPr>
              <p:spPr bwMode="auto">
                <a:xfrm>
                  <a:off x="1863" y="2269"/>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43" name="Group 878"/>
              <p:cNvGrpSpPr>
                <a:grpSpLocks/>
              </p:cNvGrpSpPr>
              <p:nvPr/>
            </p:nvGrpSpPr>
            <p:grpSpPr bwMode="auto">
              <a:xfrm>
                <a:off x="2141" y="2375"/>
                <a:ext cx="77" cy="252"/>
                <a:chOff x="1610" y="2296"/>
                <a:chExt cx="77" cy="252"/>
              </a:xfrm>
            </p:grpSpPr>
            <p:pic>
              <p:nvPicPr>
                <p:cNvPr id="26868"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840" name="Oval 9"/>
                <p:cNvSpPr>
                  <a:spLocks noChangeArrowheads="1"/>
                </p:cNvSpPr>
                <p:nvPr/>
              </p:nvSpPr>
              <p:spPr bwMode="auto">
                <a:xfrm>
                  <a:off x="1582" y="2310"/>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44" name="Group 881"/>
              <p:cNvGrpSpPr>
                <a:grpSpLocks/>
              </p:cNvGrpSpPr>
              <p:nvPr/>
            </p:nvGrpSpPr>
            <p:grpSpPr bwMode="auto">
              <a:xfrm>
                <a:off x="2385" y="2375"/>
                <a:ext cx="78" cy="252"/>
                <a:chOff x="1863" y="2251"/>
                <a:chExt cx="78" cy="252"/>
              </a:xfrm>
            </p:grpSpPr>
            <p:pic>
              <p:nvPicPr>
                <p:cNvPr id="26866"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38" name="Oval 12"/>
                <p:cNvSpPr>
                  <a:spLocks noChangeArrowheads="1"/>
                </p:cNvSpPr>
                <p:nvPr/>
              </p:nvSpPr>
              <p:spPr bwMode="auto">
                <a:xfrm>
                  <a:off x="1859" y="2265"/>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45" name="Group 884"/>
              <p:cNvGrpSpPr>
                <a:grpSpLocks/>
              </p:cNvGrpSpPr>
              <p:nvPr/>
            </p:nvGrpSpPr>
            <p:grpSpPr bwMode="auto">
              <a:xfrm>
                <a:off x="2223" y="2375"/>
                <a:ext cx="78" cy="252"/>
                <a:chOff x="1863" y="2251"/>
                <a:chExt cx="78" cy="252"/>
              </a:xfrm>
            </p:grpSpPr>
            <p:pic>
              <p:nvPicPr>
                <p:cNvPr id="2686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36" name="Oval 12"/>
                <p:cNvSpPr>
                  <a:spLocks noChangeArrowheads="1"/>
                </p:cNvSpPr>
                <p:nvPr/>
              </p:nvSpPr>
              <p:spPr bwMode="auto">
                <a:xfrm>
                  <a:off x="1835" y="2265"/>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46" name="Group 887"/>
              <p:cNvGrpSpPr>
                <a:grpSpLocks/>
              </p:cNvGrpSpPr>
              <p:nvPr/>
            </p:nvGrpSpPr>
            <p:grpSpPr bwMode="auto">
              <a:xfrm>
                <a:off x="2785" y="2377"/>
                <a:ext cx="77" cy="252"/>
                <a:chOff x="1610" y="2296"/>
                <a:chExt cx="77" cy="252"/>
              </a:xfrm>
            </p:grpSpPr>
            <p:pic>
              <p:nvPicPr>
                <p:cNvPr id="26862"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834" name="Oval 9"/>
                <p:cNvSpPr>
                  <a:spLocks noChangeArrowheads="1"/>
                </p:cNvSpPr>
                <p:nvPr/>
              </p:nvSpPr>
              <p:spPr bwMode="auto">
                <a:xfrm>
                  <a:off x="1608" y="2307"/>
                  <a:ext cx="77" cy="76"/>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47" name="Group 890"/>
              <p:cNvGrpSpPr>
                <a:grpSpLocks/>
              </p:cNvGrpSpPr>
              <p:nvPr/>
            </p:nvGrpSpPr>
            <p:grpSpPr bwMode="auto">
              <a:xfrm>
                <a:off x="2306" y="2371"/>
                <a:ext cx="77" cy="252"/>
                <a:chOff x="1610" y="2296"/>
                <a:chExt cx="77" cy="252"/>
              </a:xfrm>
            </p:grpSpPr>
            <p:pic>
              <p:nvPicPr>
                <p:cNvPr id="26860"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832" name="Oval 9"/>
                <p:cNvSpPr>
                  <a:spLocks noChangeArrowheads="1"/>
                </p:cNvSpPr>
                <p:nvPr/>
              </p:nvSpPr>
              <p:spPr bwMode="auto">
                <a:xfrm>
                  <a:off x="1608" y="2312"/>
                  <a:ext cx="77" cy="76"/>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48" name="Group 893"/>
              <p:cNvGrpSpPr>
                <a:grpSpLocks/>
              </p:cNvGrpSpPr>
              <p:nvPr/>
            </p:nvGrpSpPr>
            <p:grpSpPr bwMode="auto">
              <a:xfrm>
                <a:off x="2464" y="2379"/>
                <a:ext cx="78" cy="252"/>
                <a:chOff x="1863" y="2251"/>
                <a:chExt cx="78" cy="252"/>
              </a:xfrm>
            </p:grpSpPr>
            <p:pic>
              <p:nvPicPr>
                <p:cNvPr id="26858"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30" name="Oval 12"/>
                <p:cNvSpPr>
                  <a:spLocks noChangeArrowheads="1"/>
                </p:cNvSpPr>
                <p:nvPr/>
              </p:nvSpPr>
              <p:spPr bwMode="auto">
                <a:xfrm>
                  <a:off x="1835" y="2262"/>
                  <a:ext cx="78" cy="76"/>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49" name="Group 896"/>
              <p:cNvGrpSpPr>
                <a:grpSpLocks/>
              </p:cNvGrpSpPr>
              <p:nvPr/>
            </p:nvGrpSpPr>
            <p:grpSpPr bwMode="auto">
              <a:xfrm>
                <a:off x="2706" y="2375"/>
                <a:ext cx="78" cy="252"/>
                <a:chOff x="1863" y="2251"/>
                <a:chExt cx="78" cy="252"/>
              </a:xfrm>
            </p:grpSpPr>
            <p:pic>
              <p:nvPicPr>
                <p:cNvPr id="26856"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28" name="Oval 12"/>
                <p:cNvSpPr>
                  <a:spLocks noChangeArrowheads="1"/>
                </p:cNvSpPr>
                <p:nvPr/>
              </p:nvSpPr>
              <p:spPr bwMode="auto">
                <a:xfrm>
                  <a:off x="1863" y="2253"/>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50" name="Group 899"/>
              <p:cNvGrpSpPr>
                <a:grpSpLocks/>
              </p:cNvGrpSpPr>
              <p:nvPr/>
            </p:nvGrpSpPr>
            <p:grpSpPr bwMode="auto">
              <a:xfrm>
                <a:off x="2624" y="2375"/>
                <a:ext cx="78" cy="252"/>
                <a:chOff x="1863" y="2251"/>
                <a:chExt cx="78" cy="252"/>
              </a:xfrm>
            </p:grpSpPr>
            <p:pic>
              <p:nvPicPr>
                <p:cNvPr id="2685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26" name="Oval 12"/>
                <p:cNvSpPr>
                  <a:spLocks noChangeArrowheads="1"/>
                </p:cNvSpPr>
                <p:nvPr/>
              </p:nvSpPr>
              <p:spPr bwMode="auto">
                <a:xfrm>
                  <a:off x="1863" y="2253"/>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51" name="Group 902"/>
              <p:cNvGrpSpPr>
                <a:grpSpLocks/>
              </p:cNvGrpSpPr>
              <p:nvPr/>
            </p:nvGrpSpPr>
            <p:grpSpPr bwMode="auto">
              <a:xfrm>
                <a:off x="1906" y="2375"/>
                <a:ext cx="78" cy="252"/>
                <a:chOff x="1863" y="2251"/>
                <a:chExt cx="78" cy="252"/>
              </a:xfrm>
            </p:grpSpPr>
            <p:pic>
              <p:nvPicPr>
                <p:cNvPr id="26852"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24" name="Oval 12"/>
                <p:cNvSpPr>
                  <a:spLocks noChangeArrowheads="1"/>
                </p:cNvSpPr>
                <p:nvPr/>
              </p:nvSpPr>
              <p:spPr bwMode="auto">
                <a:xfrm>
                  <a:off x="1859" y="2269"/>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nvGrpSpPr>
            <p:cNvPr id="26655" name="Group 905"/>
            <p:cNvGrpSpPr>
              <a:grpSpLocks/>
            </p:cNvGrpSpPr>
            <p:nvPr/>
          </p:nvGrpSpPr>
          <p:grpSpPr bwMode="auto">
            <a:xfrm>
              <a:off x="2042" y="2507"/>
              <a:ext cx="956" cy="260"/>
              <a:chOff x="1906" y="2371"/>
              <a:chExt cx="956" cy="260"/>
            </a:xfrm>
          </p:grpSpPr>
          <p:grpSp>
            <p:nvGrpSpPr>
              <p:cNvPr id="26804" name="Group 906"/>
              <p:cNvGrpSpPr>
                <a:grpSpLocks/>
              </p:cNvGrpSpPr>
              <p:nvPr/>
            </p:nvGrpSpPr>
            <p:grpSpPr bwMode="auto">
              <a:xfrm>
                <a:off x="1981" y="2375"/>
                <a:ext cx="77" cy="252"/>
                <a:chOff x="1610" y="2296"/>
                <a:chExt cx="77" cy="252"/>
              </a:xfrm>
            </p:grpSpPr>
            <p:pic>
              <p:nvPicPr>
                <p:cNvPr id="26838"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810"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05" name="Group 909"/>
              <p:cNvGrpSpPr>
                <a:grpSpLocks/>
              </p:cNvGrpSpPr>
              <p:nvPr/>
            </p:nvGrpSpPr>
            <p:grpSpPr bwMode="auto">
              <a:xfrm>
                <a:off x="2544" y="2377"/>
                <a:ext cx="77" cy="252"/>
                <a:chOff x="1610" y="2296"/>
                <a:chExt cx="77" cy="252"/>
              </a:xfrm>
            </p:grpSpPr>
            <p:pic>
              <p:nvPicPr>
                <p:cNvPr id="26836"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808"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06" name="Group 912"/>
              <p:cNvGrpSpPr>
                <a:grpSpLocks/>
              </p:cNvGrpSpPr>
              <p:nvPr/>
            </p:nvGrpSpPr>
            <p:grpSpPr bwMode="auto">
              <a:xfrm>
                <a:off x="2060" y="2375"/>
                <a:ext cx="78" cy="252"/>
                <a:chOff x="1863" y="2251"/>
                <a:chExt cx="78" cy="252"/>
              </a:xfrm>
            </p:grpSpPr>
            <p:pic>
              <p:nvPicPr>
                <p:cNvPr id="2683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06"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07" name="Group 915"/>
              <p:cNvGrpSpPr>
                <a:grpSpLocks/>
              </p:cNvGrpSpPr>
              <p:nvPr/>
            </p:nvGrpSpPr>
            <p:grpSpPr bwMode="auto">
              <a:xfrm>
                <a:off x="2141" y="2375"/>
                <a:ext cx="77" cy="252"/>
                <a:chOff x="1610" y="2296"/>
                <a:chExt cx="77" cy="252"/>
              </a:xfrm>
            </p:grpSpPr>
            <p:pic>
              <p:nvPicPr>
                <p:cNvPr id="26832"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804"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08" name="Group 918"/>
              <p:cNvGrpSpPr>
                <a:grpSpLocks/>
              </p:cNvGrpSpPr>
              <p:nvPr/>
            </p:nvGrpSpPr>
            <p:grpSpPr bwMode="auto">
              <a:xfrm>
                <a:off x="2385" y="2375"/>
                <a:ext cx="78" cy="252"/>
                <a:chOff x="1863" y="2251"/>
                <a:chExt cx="78" cy="252"/>
              </a:xfrm>
            </p:grpSpPr>
            <p:pic>
              <p:nvPicPr>
                <p:cNvPr id="26830"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02"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09" name="Group 921"/>
              <p:cNvGrpSpPr>
                <a:grpSpLocks/>
              </p:cNvGrpSpPr>
              <p:nvPr/>
            </p:nvGrpSpPr>
            <p:grpSpPr bwMode="auto">
              <a:xfrm>
                <a:off x="2223" y="2375"/>
                <a:ext cx="78" cy="252"/>
                <a:chOff x="1863" y="2251"/>
                <a:chExt cx="78" cy="252"/>
              </a:xfrm>
            </p:grpSpPr>
            <p:pic>
              <p:nvPicPr>
                <p:cNvPr id="26828"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00"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10" name="Group 924"/>
              <p:cNvGrpSpPr>
                <a:grpSpLocks/>
              </p:cNvGrpSpPr>
              <p:nvPr/>
            </p:nvGrpSpPr>
            <p:grpSpPr bwMode="auto">
              <a:xfrm>
                <a:off x="2785" y="2377"/>
                <a:ext cx="77" cy="252"/>
                <a:chOff x="1610" y="2296"/>
                <a:chExt cx="77" cy="252"/>
              </a:xfrm>
            </p:grpSpPr>
            <p:pic>
              <p:nvPicPr>
                <p:cNvPr id="26826"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98"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11" name="Group 927"/>
              <p:cNvGrpSpPr>
                <a:grpSpLocks/>
              </p:cNvGrpSpPr>
              <p:nvPr/>
            </p:nvGrpSpPr>
            <p:grpSpPr bwMode="auto">
              <a:xfrm>
                <a:off x="2306" y="2371"/>
                <a:ext cx="77" cy="252"/>
                <a:chOff x="1610" y="2296"/>
                <a:chExt cx="77" cy="252"/>
              </a:xfrm>
            </p:grpSpPr>
            <p:pic>
              <p:nvPicPr>
                <p:cNvPr id="26824"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96"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12" name="Group 930"/>
              <p:cNvGrpSpPr>
                <a:grpSpLocks/>
              </p:cNvGrpSpPr>
              <p:nvPr/>
            </p:nvGrpSpPr>
            <p:grpSpPr bwMode="auto">
              <a:xfrm>
                <a:off x="2464" y="2379"/>
                <a:ext cx="78" cy="252"/>
                <a:chOff x="1863" y="2251"/>
                <a:chExt cx="78" cy="252"/>
              </a:xfrm>
            </p:grpSpPr>
            <p:pic>
              <p:nvPicPr>
                <p:cNvPr id="26822"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94"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13" name="Group 933"/>
              <p:cNvGrpSpPr>
                <a:grpSpLocks/>
              </p:cNvGrpSpPr>
              <p:nvPr/>
            </p:nvGrpSpPr>
            <p:grpSpPr bwMode="auto">
              <a:xfrm>
                <a:off x="2706" y="2375"/>
                <a:ext cx="78" cy="252"/>
                <a:chOff x="1863" y="2251"/>
                <a:chExt cx="78" cy="252"/>
              </a:xfrm>
            </p:grpSpPr>
            <p:pic>
              <p:nvPicPr>
                <p:cNvPr id="26820"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92"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14" name="Group 936"/>
              <p:cNvGrpSpPr>
                <a:grpSpLocks/>
              </p:cNvGrpSpPr>
              <p:nvPr/>
            </p:nvGrpSpPr>
            <p:grpSpPr bwMode="auto">
              <a:xfrm>
                <a:off x="2624" y="2375"/>
                <a:ext cx="78" cy="252"/>
                <a:chOff x="1863" y="2251"/>
                <a:chExt cx="78" cy="252"/>
              </a:xfrm>
            </p:grpSpPr>
            <p:pic>
              <p:nvPicPr>
                <p:cNvPr id="26818"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90"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815" name="Group 939"/>
              <p:cNvGrpSpPr>
                <a:grpSpLocks/>
              </p:cNvGrpSpPr>
              <p:nvPr/>
            </p:nvGrpSpPr>
            <p:grpSpPr bwMode="auto">
              <a:xfrm>
                <a:off x="1906" y="2375"/>
                <a:ext cx="78" cy="252"/>
                <a:chOff x="1863" y="2251"/>
                <a:chExt cx="78" cy="252"/>
              </a:xfrm>
            </p:grpSpPr>
            <p:pic>
              <p:nvPicPr>
                <p:cNvPr id="26816"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88"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nvGrpSpPr>
            <p:cNvPr id="26656" name="Group 942"/>
            <p:cNvGrpSpPr>
              <a:grpSpLocks/>
            </p:cNvGrpSpPr>
            <p:nvPr/>
          </p:nvGrpSpPr>
          <p:grpSpPr bwMode="auto">
            <a:xfrm>
              <a:off x="1973" y="2815"/>
              <a:ext cx="959" cy="256"/>
              <a:chOff x="1817" y="2840"/>
              <a:chExt cx="959" cy="256"/>
            </a:xfrm>
          </p:grpSpPr>
          <p:grpSp>
            <p:nvGrpSpPr>
              <p:cNvPr id="26768" name="Group 943"/>
              <p:cNvGrpSpPr>
                <a:grpSpLocks/>
              </p:cNvGrpSpPr>
              <p:nvPr/>
            </p:nvGrpSpPr>
            <p:grpSpPr bwMode="auto">
              <a:xfrm rot="10800000">
                <a:off x="2699" y="2840"/>
                <a:ext cx="77" cy="252"/>
                <a:chOff x="1610" y="2296"/>
                <a:chExt cx="77" cy="252"/>
              </a:xfrm>
            </p:grpSpPr>
            <p:pic>
              <p:nvPicPr>
                <p:cNvPr id="26802"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74"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69" name="Group 946"/>
              <p:cNvGrpSpPr>
                <a:grpSpLocks/>
              </p:cNvGrpSpPr>
              <p:nvPr/>
            </p:nvGrpSpPr>
            <p:grpSpPr bwMode="auto">
              <a:xfrm rot="10800000">
                <a:off x="2620" y="2840"/>
                <a:ext cx="78" cy="252"/>
                <a:chOff x="1863" y="2251"/>
                <a:chExt cx="78" cy="252"/>
              </a:xfrm>
            </p:grpSpPr>
            <p:pic>
              <p:nvPicPr>
                <p:cNvPr id="26800"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72"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70" name="Group 949"/>
              <p:cNvGrpSpPr>
                <a:grpSpLocks/>
              </p:cNvGrpSpPr>
              <p:nvPr/>
            </p:nvGrpSpPr>
            <p:grpSpPr bwMode="auto">
              <a:xfrm rot="10800000">
                <a:off x="2381" y="2840"/>
                <a:ext cx="77" cy="252"/>
                <a:chOff x="1610" y="2296"/>
                <a:chExt cx="77" cy="252"/>
              </a:xfrm>
            </p:grpSpPr>
            <p:pic>
              <p:nvPicPr>
                <p:cNvPr id="26798"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70" name="Oval 9"/>
                <p:cNvSpPr>
                  <a:spLocks noChangeArrowheads="1"/>
                </p:cNvSpPr>
                <p:nvPr/>
              </p:nvSpPr>
              <p:spPr bwMode="auto">
                <a:xfrm>
                  <a:off x="1610" y="2294"/>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71" name="Group 952"/>
              <p:cNvGrpSpPr>
                <a:grpSpLocks/>
              </p:cNvGrpSpPr>
              <p:nvPr/>
            </p:nvGrpSpPr>
            <p:grpSpPr bwMode="auto">
              <a:xfrm rot="10800000">
                <a:off x="2142" y="2844"/>
                <a:ext cx="77" cy="252"/>
                <a:chOff x="1610" y="2296"/>
                <a:chExt cx="77" cy="252"/>
              </a:xfrm>
            </p:grpSpPr>
            <p:pic>
              <p:nvPicPr>
                <p:cNvPr id="26796"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68"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72" name="Group 955"/>
              <p:cNvGrpSpPr>
                <a:grpSpLocks/>
              </p:cNvGrpSpPr>
              <p:nvPr/>
            </p:nvGrpSpPr>
            <p:grpSpPr bwMode="auto">
              <a:xfrm rot="10800000">
                <a:off x="2542" y="2840"/>
                <a:ext cx="78" cy="252"/>
                <a:chOff x="1863" y="2251"/>
                <a:chExt cx="78" cy="252"/>
              </a:xfrm>
            </p:grpSpPr>
            <p:pic>
              <p:nvPicPr>
                <p:cNvPr id="2679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66"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73" name="Group 958"/>
              <p:cNvGrpSpPr>
                <a:grpSpLocks/>
              </p:cNvGrpSpPr>
              <p:nvPr/>
            </p:nvGrpSpPr>
            <p:grpSpPr bwMode="auto">
              <a:xfrm rot="10800000">
                <a:off x="2460" y="2840"/>
                <a:ext cx="78" cy="252"/>
                <a:chOff x="1863" y="2251"/>
                <a:chExt cx="78" cy="252"/>
              </a:xfrm>
            </p:grpSpPr>
            <p:pic>
              <p:nvPicPr>
                <p:cNvPr id="26792"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64" name="Oval 12"/>
                <p:cNvSpPr>
                  <a:spLocks noChangeArrowheads="1"/>
                </p:cNvSpPr>
                <p:nvPr/>
              </p:nvSpPr>
              <p:spPr bwMode="auto">
                <a:xfrm>
                  <a:off x="1863" y="2249"/>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74" name="Group 961"/>
              <p:cNvGrpSpPr>
                <a:grpSpLocks/>
              </p:cNvGrpSpPr>
              <p:nvPr/>
            </p:nvGrpSpPr>
            <p:grpSpPr bwMode="auto">
              <a:xfrm rot="10800000">
                <a:off x="2221" y="2844"/>
                <a:ext cx="78" cy="252"/>
                <a:chOff x="1863" y="2251"/>
                <a:chExt cx="78" cy="252"/>
              </a:xfrm>
            </p:grpSpPr>
            <p:pic>
              <p:nvPicPr>
                <p:cNvPr id="26790"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62"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75" name="Group 964"/>
              <p:cNvGrpSpPr>
                <a:grpSpLocks/>
              </p:cNvGrpSpPr>
              <p:nvPr/>
            </p:nvGrpSpPr>
            <p:grpSpPr bwMode="auto">
              <a:xfrm rot="10800000">
                <a:off x="1899" y="2842"/>
                <a:ext cx="77" cy="252"/>
                <a:chOff x="1610" y="2296"/>
                <a:chExt cx="77" cy="252"/>
              </a:xfrm>
            </p:grpSpPr>
            <p:pic>
              <p:nvPicPr>
                <p:cNvPr id="26788"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60"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76" name="Group 967"/>
              <p:cNvGrpSpPr>
                <a:grpSpLocks/>
              </p:cNvGrpSpPr>
              <p:nvPr/>
            </p:nvGrpSpPr>
            <p:grpSpPr bwMode="auto">
              <a:xfrm rot="10800000">
                <a:off x="2300" y="2844"/>
                <a:ext cx="78" cy="252"/>
                <a:chOff x="1863" y="2251"/>
                <a:chExt cx="78" cy="252"/>
              </a:xfrm>
            </p:grpSpPr>
            <p:pic>
              <p:nvPicPr>
                <p:cNvPr id="26786"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58"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77" name="Group 970"/>
              <p:cNvGrpSpPr>
                <a:grpSpLocks/>
              </p:cNvGrpSpPr>
              <p:nvPr/>
            </p:nvGrpSpPr>
            <p:grpSpPr bwMode="auto">
              <a:xfrm rot="10800000">
                <a:off x="1817" y="2840"/>
                <a:ext cx="78" cy="252"/>
                <a:chOff x="1863" y="2251"/>
                <a:chExt cx="78" cy="252"/>
              </a:xfrm>
            </p:grpSpPr>
            <p:pic>
              <p:nvPicPr>
                <p:cNvPr id="2678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56" name="Oval 12"/>
                <p:cNvSpPr>
                  <a:spLocks noChangeArrowheads="1"/>
                </p:cNvSpPr>
                <p:nvPr/>
              </p:nvSpPr>
              <p:spPr bwMode="auto">
                <a:xfrm>
                  <a:off x="1863" y="2249"/>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78" name="Group 973"/>
              <p:cNvGrpSpPr>
                <a:grpSpLocks/>
              </p:cNvGrpSpPr>
              <p:nvPr/>
            </p:nvGrpSpPr>
            <p:grpSpPr bwMode="auto">
              <a:xfrm rot="10800000">
                <a:off x="1977" y="2840"/>
                <a:ext cx="78" cy="252"/>
                <a:chOff x="1863" y="2251"/>
                <a:chExt cx="78" cy="252"/>
              </a:xfrm>
            </p:grpSpPr>
            <p:pic>
              <p:nvPicPr>
                <p:cNvPr id="26782"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54" name="Oval 12"/>
                <p:cNvSpPr>
                  <a:spLocks noChangeArrowheads="1"/>
                </p:cNvSpPr>
                <p:nvPr/>
              </p:nvSpPr>
              <p:spPr bwMode="auto">
                <a:xfrm>
                  <a:off x="1863" y="2249"/>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79" name="Group 976"/>
              <p:cNvGrpSpPr>
                <a:grpSpLocks/>
              </p:cNvGrpSpPr>
              <p:nvPr/>
            </p:nvGrpSpPr>
            <p:grpSpPr bwMode="auto">
              <a:xfrm rot="10800000">
                <a:off x="2060" y="2844"/>
                <a:ext cx="78" cy="252"/>
                <a:chOff x="1863" y="2251"/>
                <a:chExt cx="78" cy="252"/>
              </a:xfrm>
            </p:grpSpPr>
            <p:pic>
              <p:nvPicPr>
                <p:cNvPr id="26780"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52"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nvGrpSpPr>
            <p:cNvPr id="26657" name="Group 979"/>
            <p:cNvGrpSpPr>
              <a:grpSpLocks/>
            </p:cNvGrpSpPr>
            <p:nvPr/>
          </p:nvGrpSpPr>
          <p:grpSpPr bwMode="auto">
            <a:xfrm>
              <a:off x="1927" y="2840"/>
              <a:ext cx="959" cy="258"/>
              <a:chOff x="1589" y="2722"/>
              <a:chExt cx="959" cy="258"/>
            </a:xfrm>
          </p:grpSpPr>
          <p:grpSp>
            <p:nvGrpSpPr>
              <p:cNvPr id="26732" name="Group 980"/>
              <p:cNvGrpSpPr>
                <a:grpSpLocks/>
              </p:cNvGrpSpPr>
              <p:nvPr/>
            </p:nvGrpSpPr>
            <p:grpSpPr bwMode="auto">
              <a:xfrm rot="10800000">
                <a:off x="2471" y="2726"/>
                <a:ext cx="77" cy="252"/>
                <a:chOff x="1610" y="2296"/>
                <a:chExt cx="77" cy="252"/>
              </a:xfrm>
            </p:grpSpPr>
            <p:pic>
              <p:nvPicPr>
                <p:cNvPr id="26766"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38"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33" name="Group 983"/>
              <p:cNvGrpSpPr>
                <a:grpSpLocks/>
              </p:cNvGrpSpPr>
              <p:nvPr/>
            </p:nvGrpSpPr>
            <p:grpSpPr bwMode="auto">
              <a:xfrm rot="10800000">
                <a:off x="2392" y="2726"/>
                <a:ext cx="78" cy="252"/>
                <a:chOff x="1863" y="2251"/>
                <a:chExt cx="78" cy="252"/>
              </a:xfrm>
            </p:grpSpPr>
            <p:pic>
              <p:nvPicPr>
                <p:cNvPr id="2676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36"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34" name="Group 986"/>
              <p:cNvGrpSpPr>
                <a:grpSpLocks/>
              </p:cNvGrpSpPr>
              <p:nvPr/>
            </p:nvGrpSpPr>
            <p:grpSpPr bwMode="auto">
              <a:xfrm rot="10800000">
                <a:off x="2315" y="2726"/>
                <a:ext cx="77" cy="252"/>
                <a:chOff x="1610" y="2296"/>
                <a:chExt cx="77" cy="252"/>
              </a:xfrm>
            </p:grpSpPr>
            <p:pic>
              <p:nvPicPr>
                <p:cNvPr id="26762"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34"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35" name="Group 989"/>
              <p:cNvGrpSpPr>
                <a:grpSpLocks/>
              </p:cNvGrpSpPr>
              <p:nvPr/>
            </p:nvGrpSpPr>
            <p:grpSpPr bwMode="auto">
              <a:xfrm rot="10800000">
                <a:off x="2067" y="2722"/>
                <a:ext cx="77" cy="252"/>
                <a:chOff x="1610" y="2296"/>
                <a:chExt cx="77" cy="252"/>
              </a:xfrm>
            </p:grpSpPr>
            <p:pic>
              <p:nvPicPr>
                <p:cNvPr id="26760"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32"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36" name="Group 992"/>
              <p:cNvGrpSpPr>
                <a:grpSpLocks/>
              </p:cNvGrpSpPr>
              <p:nvPr/>
            </p:nvGrpSpPr>
            <p:grpSpPr bwMode="auto">
              <a:xfrm rot="10800000">
                <a:off x="2232" y="2726"/>
                <a:ext cx="78" cy="252"/>
                <a:chOff x="1863" y="2251"/>
                <a:chExt cx="78" cy="252"/>
              </a:xfrm>
            </p:grpSpPr>
            <p:pic>
              <p:nvPicPr>
                <p:cNvPr id="26758"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30"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37" name="Group 995"/>
              <p:cNvGrpSpPr>
                <a:grpSpLocks/>
              </p:cNvGrpSpPr>
              <p:nvPr/>
            </p:nvGrpSpPr>
            <p:grpSpPr bwMode="auto">
              <a:xfrm rot="10800000">
                <a:off x="2150" y="2726"/>
                <a:ext cx="78" cy="252"/>
                <a:chOff x="1863" y="2251"/>
                <a:chExt cx="78" cy="252"/>
              </a:xfrm>
            </p:grpSpPr>
            <p:pic>
              <p:nvPicPr>
                <p:cNvPr id="26756"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28"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38" name="Group 998"/>
              <p:cNvGrpSpPr>
                <a:grpSpLocks/>
              </p:cNvGrpSpPr>
              <p:nvPr/>
            </p:nvGrpSpPr>
            <p:grpSpPr bwMode="auto">
              <a:xfrm rot="10800000">
                <a:off x="1988" y="2726"/>
                <a:ext cx="78" cy="252"/>
                <a:chOff x="1863" y="2251"/>
                <a:chExt cx="78" cy="252"/>
              </a:xfrm>
            </p:grpSpPr>
            <p:pic>
              <p:nvPicPr>
                <p:cNvPr id="2675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26"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39" name="Group 1001"/>
              <p:cNvGrpSpPr>
                <a:grpSpLocks/>
              </p:cNvGrpSpPr>
              <p:nvPr/>
            </p:nvGrpSpPr>
            <p:grpSpPr bwMode="auto">
              <a:xfrm rot="10800000">
                <a:off x="1671" y="2728"/>
                <a:ext cx="77" cy="252"/>
                <a:chOff x="1610" y="2296"/>
                <a:chExt cx="77" cy="252"/>
              </a:xfrm>
            </p:grpSpPr>
            <p:pic>
              <p:nvPicPr>
                <p:cNvPr id="26752"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24" name="Oval 9"/>
                <p:cNvSpPr>
                  <a:spLocks noChangeArrowheads="1"/>
                </p:cNvSpPr>
                <p:nvPr/>
              </p:nvSpPr>
              <p:spPr bwMode="auto">
                <a:xfrm>
                  <a:off x="1610" y="2294"/>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40" name="Group 1004"/>
              <p:cNvGrpSpPr>
                <a:grpSpLocks/>
              </p:cNvGrpSpPr>
              <p:nvPr/>
            </p:nvGrpSpPr>
            <p:grpSpPr bwMode="auto">
              <a:xfrm rot="10800000">
                <a:off x="1829" y="2728"/>
                <a:ext cx="77" cy="252"/>
                <a:chOff x="1610" y="2296"/>
                <a:chExt cx="77" cy="252"/>
              </a:xfrm>
            </p:grpSpPr>
            <p:pic>
              <p:nvPicPr>
                <p:cNvPr id="26750"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22" name="Oval 9"/>
                <p:cNvSpPr>
                  <a:spLocks noChangeArrowheads="1"/>
                </p:cNvSpPr>
                <p:nvPr/>
              </p:nvSpPr>
              <p:spPr bwMode="auto">
                <a:xfrm>
                  <a:off x="1610" y="2294"/>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41" name="Group 1007"/>
              <p:cNvGrpSpPr>
                <a:grpSpLocks/>
              </p:cNvGrpSpPr>
              <p:nvPr/>
            </p:nvGrpSpPr>
            <p:grpSpPr bwMode="auto">
              <a:xfrm rot="10800000">
                <a:off x="1907" y="2726"/>
                <a:ext cx="78" cy="252"/>
                <a:chOff x="1863" y="2251"/>
                <a:chExt cx="78" cy="252"/>
              </a:xfrm>
            </p:grpSpPr>
            <p:pic>
              <p:nvPicPr>
                <p:cNvPr id="26748"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20"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42" name="Group 1010"/>
              <p:cNvGrpSpPr>
                <a:grpSpLocks/>
              </p:cNvGrpSpPr>
              <p:nvPr/>
            </p:nvGrpSpPr>
            <p:grpSpPr bwMode="auto">
              <a:xfrm rot="10800000">
                <a:off x="1589" y="2726"/>
                <a:ext cx="78" cy="252"/>
                <a:chOff x="1863" y="2251"/>
                <a:chExt cx="78" cy="252"/>
              </a:xfrm>
            </p:grpSpPr>
            <p:pic>
              <p:nvPicPr>
                <p:cNvPr id="26746"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18"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43" name="Group 1013"/>
              <p:cNvGrpSpPr>
                <a:grpSpLocks/>
              </p:cNvGrpSpPr>
              <p:nvPr/>
            </p:nvGrpSpPr>
            <p:grpSpPr bwMode="auto">
              <a:xfrm rot="10800000">
                <a:off x="1749" y="2726"/>
                <a:ext cx="78" cy="252"/>
                <a:chOff x="1863" y="2251"/>
                <a:chExt cx="78" cy="252"/>
              </a:xfrm>
            </p:grpSpPr>
            <p:pic>
              <p:nvPicPr>
                <p:cNvPr id="2674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16"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nvGrpSpPr>
            <p:cNvPr id="26658" name="Group 1016"/>
            <p:cNvGrpSpPr>
              <a:grpSpLocks/>
            </p:cNvGrpSpPr>
            <p:nvPr/>
          </p:nvGrpSpPr>
          <p:grpSpPr bwMode="auto">
            <a:xfrm>
              <a:off x="1974" y="2568"/>
              <a:ext cx="960" cy="252"/>
              <a:chOff x="1841" y="2387"/>
              <a:chExt cx="960" cy="252"/>
            </a:xfrm>
          </p:grpSpPr>
          <p:grpSp>
            <p:nvGrpSpPr>
              <p:cNvPr id="26696" name="Group 1017"/>
              <p:cNvGrpSpPr>
                <a:grpSpLocks/>
              </p:cNvGrpSpPr>
              <p:nvPr/>
            </p:nvGrpSpPr>
            <p:grpSpPr bwMode="auto">
              <a:xfrm>
                <a:off x="1995" y="2387"/>
                <a:ext cx="78" cy="252"/>
                <a:chOff x="1863" y="2251"/>
                <a:chExt cx="78" cy="252"/>
              </a:xfrm>
            </p:grpSpPr>
            <p:pic>
              <p:nvPicPr>
                <p:cNvPr id="26730"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02"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97" name="Group 1020"/>
              <p:cNvGrpSpPr>
                <a:grpSpLocks/>
              </p:cNvGrpSpPr>
              <p:nvPr/>
            </p:nvGrpSpPr>
            <p:grpSpPr bwMode="auto">
              <a:xfrm>
                <a:off x="1916" y="2387"/>
                <a:ext cx="78" cy="252"/>
                <a:chOff x="1863" y="2251"/>
                <a:chExt cx="78" cy="252"/>
              </a:xfrm>
            </p:grpSpPr>
            <p:pic>
              <p:nvPicPr>
                <p:cNvPr id="26728"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00"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98" name="Group 1023"/>
              <p:cNvGrpSpPr>
                <a:grpSpLocks/>
              </p:cNvGrpSpPr>
              <p:nvPr/>
            </p:nvGrpSpPr>
            <p:grpSpPr bwMode="auto">
              <a:xfrm>
                <a:off x="2076" y="2387"/>
                <a:ext cx="77" cy="252"/>
                <a:chOff x="1610" y="2296"/>
                <a:chExt cx="77" cy="252"/>
              </a:xfrm>
            </p:grpSpPr>
            <p:pic>
              <p:nvPicPr>
                <p:cNvPr id="26726"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698"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99" name="Group 1026"/>
              <p:cNvGrpSpPr>
                <a:grpSpLocks/>
              </p:cNvGrpSpPr>
              <p:nvPr/>
            </p:nvGrpSpPr>
            <p:grpSpPr bwMode="auto">
              <a:xfrm>
                <a:off x="2320" y="2387"/>
                <a:ext cx="78" cy="252"/>
                <a:chOff x="1863" y="2251"/>
                <a:chExt cx="78" cy="252"/>
              </a:xfrm>
            </p:grpSpPr>
            <p:pic>
              <p:nvPicPr>
                <p:cNvPr id="2672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696"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00" name="Group 1029"/>
              <p:cNvGrpSpPr>
                <a:grpSpLocks/>
              </p:cNvGrpSpPr>
              <p:nvPr/>
            </p:nvGrpSpPr>
            <p:grpSpPr bwMode="auto">
              <a:xfrm>
                <a:off x="2158" y="2387"/>
                <a:ext cx="78" cy="252"/>
                <a:chOff x="1863" y="2251"/>
                <a:chExt cx="78" cy="252"/>
              </a:xfrm>
            </p:grpSpPr>
            <p:pic>
              <p:nvPicPr>
                <p:cNvPr id="26722"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694"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01" name="Group 1032"/>
              <p:cNvGrpSpPr>
                <a:grpSpLocks/>
              </p:cNvGrpSpPr>
              <p:nvPr/>
            </p:nvGrpSpPr>
            <p:grpSpPr bwMode="auto">
              <a:xfrm>
                <a:off x="2237" y="2387"/>
                <a:ext cx="78" cy="252"/>
                <a:chOff x="1863" y="2251"/>
                <a:chExt cx="78" cy="252"/>
              </a:xfrm>
            </p:grpSpPr>
            <p:pic>
              <p:nvPicPr>
                <p:cNvPr id="26720"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689"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02" name="Group 1035"/>
              <p:cNvGrpSpPr>
                <a:grpSpLocks/>
              </p:cNvGrpSpPr>
              <p:nvPr/>
            </p:nvGrpSpPr>
            <p:grpSpPr bwMode="auto">
              <a:xfrm>
                <a:off x="2562" y="2387"/>
                <a:ext cx="77" cy="252"/>
                <a:chOff x="1610" y="2296"/>
                <a:chExt cx="77" cy="252"/>
              </a:xfrm>
            </p:grpSpPr>
            <p:pic>
              <p:nvPicPr>
                <p:cNvPr id="26718"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532"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03" name="Group 1038"/>
              <p:cNvGrpSpPr>
                <a:grpSpLocks/>
              </p:cNvGrpSpPr>
              <p:nvPr/>
            </p:nvGrpSpPr>
            <p:grpSpPr bwMode="auto">
              <a:xfrm>
                <a:off x="2399" y="2387"/>
                <a:ext cx="77" cy="252"/>
                <a:chOff x="1610" y="2296"/>
                <a:chExt cx="77" cy="252"/>
              </a:xfrm>
            </p:grpSpPr>
            <p:pic>
              <p:nvPicPr>
                <p:cNvPr id="26716"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528"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04" name="Group 1041"/>
              <p:cNvGrpSpPr>
                <a:grpSpLocks/>
              </p:cNvGrpSpPr>
              <p:nvPr/>
            </p:nvGrpSpPr>
            <p:grpSpPr bwMode="auto">
              <a:xfrm>
                <a:off x="2480" y="2387"/>
                <a:ext cx="78" cy="252"/>
                <a:chOff x="1863" y="2251"/>
                <a:chExt cx="78" cy="252"/>
              </a:xfrm>
            </p:grpSpPr>
            <p:pic>
              <p:nvPicPr>
                <p:cNvPr id="2671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526"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05" name="Group 1044"/>
              <p:cNvGrpSpPr>
                <a:grpSpLocks/>
              </p:cNvGrpSpPr>
              <p:nvPr/>
            </p:nvGrpSpPr>
            <p:grpSpPr bwMode="auto">
              <a:xfrm>
                <a:off x="2641" y="2387"/>
                <a:ext cx="78" cy="252"/>
                <a:chOff x="1863" y="2251"/>
                <a:chExt cx="78" cy="252"/>
              </a:xfrm>
            </p:grpSpPr>
            <p:pic>
              <p:nvPicPr>
                <p:cNvPr id="26712"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524"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06" name="Group 1047"/>
              <p:cNvGrpSpPr>
                <a:grpSpLocks/>
              </p:cNvGrpSpPr>
              <p:nvPr/>
            </p:nvGrpSpPr>
            <p:grpSpPr bwMode="auto">
              <a:xfrm>
                <a:off x="2723" y="2387"/>
                <a:ext cx="78" cy="252"/>
                <a:chOff x="1863" y="2251"/>
                <a:chExt cx="78" cy="252"/>
              </a:xfrm>
            </p:grpSpPr>
            <p:pic>
              <p:nvPicPr>
                <p:cNvPr id="26710"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522"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707" name="Group 1050"/>
              <p:cNvGrpSpPr>
                <a:grpSpLocks/>
              </p:cNvGrpSpPr>
              <p:nvPr/>
            </p:nvGrpSpPr>
            <p:grpSpPr bwMode="auto">
              <a:xfrm>
                <a:off x="1841" y="2387"/>
                <a:ext cx="78" cy="252"/>
                <a:chOff x="1863" y="2251"/>
                <a:chExt cx="78" cy="252"/>
              </a:xfrm>
            </p:grpSpPr>
            <p:pic>
              <p:nvPicPr>
                <p:cNvPr id="26708"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520"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nvGrpSpPr>
            <p:cNvPr id="26659" name="Group 1053"/>
            <p:cNvGrpSpPr>
              <a:grpSpLocks/>
            </p:cNvGrpSpPr>
            <p:nvPr/>
          </p:nvGrpSpPr>
          <p:grpSpPr bwMode="auto">
            <a:xfrm>
              <a:off x="1927" y="2609"/>
              <a:ext cx="959" cy="256"/>
              <a:chOff x="1812" y="2460"/>
              <a:chExt cx="959" cy="256"/>
            </a:xfrm>
          </p:grpSpPr>
          <p:grpSp>
            <p:nvGrpSpPr>
              <p:cNvPr id="26660" name="Group 1054"/>
              <p:cNvGrpSpPr>
                <a:grpSpLocks/>
              </p:cNvGrpSpPr>
              <p:nvPr/>
            </p:nvGrpSpPr>
            <p:grpSpPr bwMode="auto">
              <a:xfrm>
                <a:off x="1812" y="2460"/>
                <a:ext cx="77" cy="252"/>
                <a:chOff x="1610" y="2296"/>
                <a:chExt cx="77" cy="252"/>
              </a:xfrm>
            </p:grpSpPr>
            <p:pic>
              <p:nvPicPr>
                <p:cNvPr id="26694"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506"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61" name="Group 1057"/>
              <p:cNvGrpSpPr>
                <a:grpSpLocks/>
              </p:cNvGrpSpPr>
              <p:nvPr/>
            </p:nvGrpSpPr>
            <p:grpSpPr bwMode="auto">
              <a:xfrm>
                <a:off x="1891" y="2460"/>
                <a:ext cx="78" cy="252"/>
                <a:chOff x="1863" y="2251"/>
                <a:chExt cx="78" cy="252"/>
              </a:xfrm>
            </p:grpSpPr>
            <p:pic>
              <p:nvPicPr>
                <p:cNvPr id="26692"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504"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62" name="Group 1060"/>
              <p:cNvGrpSpPr>
                <a:grpSpLocks/>
              </p:cNvGrpSpPr>
              <p:nvPr/>
            </p:nvGrpSpPr>
            <p:grpSpPr bwMode="auto">
              <a:xfrm>
                <a:off x="1968" y="2460"/>
                <a:ext cx="77" cy="252"/>
                <a:chOff x="1610" y="2296"/>
                <a:chExt cx="77" cy="252"/>
              </a:xfrm>
            </p:grpSpPr>
            <p:pic>
              <p:nvPicPr>
                <p:cNvPr id="26690"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502"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63" name="Group 1063"/>
              <p:cNvGrpSpPr>
                <a:grpSpLocks/>
              </p:cNvGrpSpPr>
              <p:nvPr/>
            </p:nvGrpSpPr>
            <p:grpSpPr bwMode="auto">
              <a:xfrm>
                <a:off x="2216" y="2464"/>
                <a:ext cx="77" cy="252"/>
                <a:chOff x="1610" y="2296"/>
                <a:chExt cx="77" cy="252"/>
              </a:xfrm>
            </p:grpSpPr>
            <p:pic>
              <p:nvPicPr>
                <p:cNvPr id="26688"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500"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64" name="Group 1066"/>
              <p:cNvGrpSpPr>
                <a:grpSpLocks/>
              </p:cNvGrpSpPr>
              <p:nvPr/>
            </p:nvGrpSpPr>
            <p:grpSpPr bwMode="auto">
              <a:xfrm>
                <a:off x="2051" y="2460"/>
                <a:ext cx="78" cy="252"/>
                <a:chOff x="1863" y="2251"/>
                <a:chExt cx="78" cy="252"/>
              </a:xfrm>
            </p:grpSpPr>
            <p:pic>
              <p:nvPicPr>
                <p:cNvPr id="26686"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498"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65" name="Group 1069"/>
              <p:cNvGrpSpPr>
                <a:grpSpLocks/>
              </p:cNvGrpSpPr>
              <p:nvPr/>
            </p:nvGrpSpPr>
            <p:grpSpPr bwMode="auto">
              <a:xfrm>
                <a:off x="2133" y="2460"/>
                <a:ext cx="78" cy="252"/>
                <a:chOff x="1863" y="2251"/>
                <a:chExt cx="78" cy="252"/>
              </a:xfrm>
            </p:grpSpPr>
            <p:pic>
              <p:nvPicPr>
                <p:cNvPr id="2668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496"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66" name="Group 1072"/>
              <p:cNvGrpSpPr>
                <a:grpSpLocks/>
              </p:cNvGrpSpPr>
              <p:nvPr/>
            </p:nvGrpSpPr>
            <p:grpSpPr bwMode="auto">
              <a:xfrm>
                <a:off x="2295" y="2460"/>
                <a:ext cx="78" cy="252"/>
                <a:chOff x="1863" y="2251"/>
                <a:chExt cx="78" cy="252"/>
              </a:xfrm>
            </p:grpSpPr>
            <p:pic>
              <p:nvPicPr>
                <p:cNvPr id="26682"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494"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67" name="Group 1075"/>
              <p:cNvGrpSpPr>
                <a:grpSpLocks/>
              </p:cNvGrpSpPr>
              <p:nvPr/>
            </p:nvGrpSpPr>
            <p:grpSpPr bwMode="auto">
              <a:xfrm>
                <a:off x="2694" y="2460"/>
                <a:ext cx="77" cy="252"/>
                <a:chOff x="1610" y="2296"/>
                <a:chExt cx="77" cy="252"/>
              </a:xfrm>
            </p:grpSpPr>
            <p:pic>
              <p:nvPicPr>
                <p:cNvPr id="26680"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492"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68" name="Group 1078"/>
              <p:cNvGrpSpPr>
                <a:grpSpLocks/>
              </p:cNvGrpSpPr>
              <p:nvPr/>
            </p:nvGrpSpPr>
            <p:grpSpPr bwMode="auto">
              <a:xfrm>
                <a:off x="2374" y="2460"/>
                <a:ext cx="77" cy="252"/>
                <a:chOff x="1610" y="2296"/>
                <a:chExt cx="77" cy="252"/>
              </a:xfrm>
            </p:grpSpPr>
            <p:pic>
              <p:nvPicPr>
                <p:cNvPr id="26678" name="Picture 8"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490"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69" name="Group 1081"/>
              <p:cNvGrpSpPr>
                <a:grpSpLocks/>
              </p:cNvGrpSpPr>
              <p:nvPr/>
            </p:nvGrpSpPr>
            <p:grpSpPr bwMode="auto">
              <a:xfrm>
                <a:off x="2455" y="2460"/>
                <a:ext cx="78" cy="252"/>
                <a:chOff x="1863" y="2251"/>
                <a:chExt cx="78" cy="252"/>
              </a:xfrm>
            </p:grpSpPr>
            <p:pic>
              <p:nvPicPr>
                <p:cNvPr id="26676"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488"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70" name="Group 1084"/>
              <p:cNvGrpSpPr>
                <a:grpSpLocks/>
              </p:cNvGrpSpPr>
              <p:nvPr/>
            </p:nvGrpSpPr>
            <p:grpSpPr bwMode="auto">
              <a:xfrm>
                <a:off x="2616" y="2460"/>
                <a:ext cx="78" cy="252"/>
                <a:chOff x="1863" y="2251"/>
                <a:chExt cx="78" cy="252"/>
              </a:xfrm>
            </p:grpSpPr>
            <p:pic>
              <p:nvPicPr>
                <p:cNvPr id="26674"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486"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71" name="Group 1087"/>
              <p:cNvGrpSpPr>
                <a:grpSpLocks/>
              </p:cNvGrpSpPr>
              <p:nvPr/>
            </p:nvGrpSpPr>
            <p:grpSpPr bwMode="auto">
              <a:xfrm>
                <a:off x="2534" y="2460"/>
                <a:ext cx="78" cy="252"/>
                <a:chOff x="1863" y="2251"/>
                <a:chExt cx="78" cy="252"/>
              </a:xfrm>
            </p:grpSpPr>
            <p:pic>
              <p:nvPicPr>
                <p:cNvPr id="26672" name="Picture 11" descr="palm_colo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484"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sp>
        <p:nvSpPr>
          <p:cNvPr id="316" name="TextBox 315"/>
          <p:cNvSpPr txBox="1"/>
          <p:nvPr/>
        </p:nvSpPr>
        <p:spPr>
          <a:xfrm>
            <a:off x="1917700" y="180975"/>
            <a:ext cx="5881688" cy="461963"/>
          </a:xfrm>
          <a:prstGeom prst="rect">
            <a:avLst/>
          </a:prstGeom>
          <a:noFill/>
        </p:spPr>
        <p:txBody>
          <a:bodyPr wrap="none">
            <a:spAutoFit/>
          </a:bodyPr>
          <a:lstStyle/>
          <a:p>
            <a:pPr>
              <a:defRPr/>
            </a:pPr>
            <a:r>
              <a:rPr lang="en-US" altLang="zh-TW" sz="2400" b="1" kern="10" dirty="0" err="1">
                <a:ln w="9525">
                  <a:noFill/>
                  <a:round/>
                  <a:headEnd/>
                  <a:tailEnd/>
                </a:ln>
                <a:effectLst>
                  <a:outerShdw dist="35921" dir="2700000" algn="ctr" rotWithShape="0">
                    <a:srgbClr val="C0C0C0">
                      <a:alpha val="79999"/>
                    </a:srgbClr>
                  </a:outerShdw>
                </a:effectLst>
                <a:ea typeface="+mj-lt"/>
                <a:cs typeface="+mj-lt"/>
              </a:rPr>
              <a:t>Catanionic</a:t>
            </a:r>
            <a:r>
              <a:rPr lang="en-US" altLang="zh-TW" sz="2400" b="1" kern="10" dirty="0">
                <a:ln w="9525">
                  <a:noFill/>
                  <a:round/>
                  <a:headEnd/>
                  <a:tailEnd/>
                </a:ln>
                <a:effectLst>
                  <a:outerShdw dist="35921" dir="2700000" algn="ctr" rotWithShape="0">
                    <a:srgbClr val="C0C0C0">
                      <a:alpha val="79999"/>
                    </a:srgbClr>
                  </a:outerShdw>
                </a:effectLst>
                <a:ea typeface="+mj-lt"/>
                <a:cs typeface="+mj-lt"/>
              </a:rPr>
              <a:t> self-assembled membranes</a:t>
            </a:r>
            <a:endParaRPr lang="zh-TW" altLang="en-US" sz="2400" b="1" dirty="0"/>
          </a:p>
        </p:txBody>
      </p:sp>
      <p:grpSp>
        <p:nvGrpSpPr>
          <p:cNvPr id="26643" name="Group 818"/>
          <p:cNvGrpSpPr>
            <a:grpSpLocks/>
          </p:cNvGrpSpPr>
          <p:nvPr/>
        </p:nvGrpSpPr>
        <p:grpSpPr bwMode="auto">
          <a:xfrm>
            <a:off x="3571875" y="1714500"/>
            <a:ext cx="312738" cy="915988"/>
            <a:chOff x="1610" y="2296"/>
            <a:chExt cx="77" cy="252"/>
          </a:xfrm>
        </p:grpSpPr>
        <p:pic>
          <p:nvPicPr>
            <p:cNvPr id="26652" name="Picture 8" descr="palm_colo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321"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26644" name="Group 821"/>
          <p:cNvGrpSpPr>
            <a:grpSpLocks/>
          </p:cNvGrpSpPr>
          <p:nvPr/>
        </p:nvGrpSpPr>
        <p:grpSpPr bwMode="auto">
          <a:xfrm>
            <a:off x="3929063" y="1714500"/>
            <a:ext cx="341312" cy="987425"/>
            <a:chOff x="1863" y="2251"/>
            <a:chExt cx="78" cy="252"/>
          </a:xfrm>
        </p:grpSpPr>
        <p:pic>
          <p:nvPicPr>
            <p:cNvPr id="26650" name="Picture 11" descr="palm_colo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324"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cxnSp>
        <p:nvCxnSpPr>
          <p:cNvPr id="326" name="Straight Arrow Connector 325"/>
          <p:cNvCxnSpPr/>
          <p:nvPr/>
        </p:nvCxnSpPr>
        <p:spPr>
          <a:xfrm>
            <a:off x="4643438" y="2143125"/>
            <a:ext cx="1214437" cy="1588"/>
          </a:xfrm>
          <a:prstGeom prst="straightConnector1">
            <a:avLst/>
          </a:prstGeom>
          <a:ln w="25400">
            <a:tailEnd type="arrow"/>
          </a:ln>
        </p:spPr>
        <p:style>
          <a:lnRef idx="1">
            <a:schemeClr val="dk1"/>
          </a:lnRef>
          <a:fillRef idx="0">
            <a:schemeClr val="dk1"/>
          </a:fillRef>
          <a:effectRef idx="0">
            <a:schemeClr val="dk1"/>
          </a:effectRef>
          <a:fontRef idx="minor">
            <a:schemeClr val="tx1"/>
          </a:fontRef>
        </p:style>
      </p:cxnSp>
      <p:sp>
        <p:nvSpPr>
          <p:cNvPr id="26646" name="TextBox 327"/>
          <p:cNvSpPr txBox="1">
            <a:spLocks noChangeArrowheads="1"/>
          </p:cNvSpPr>
          <p:nvPr/>
        </p:nvSpPr>
        <p:spPr bwMode="auto">
          <a:xfrm>
            <a:off x="571500" y="2916238"/>
            <a:ext cx="800100" cy="369887"/>
          </a:xfrm>
          <a:prstGeom prst="rect">
            <a:avLst/>
          </a:prstGeom>
          <a:noFill/>
          <a:ln w="9525">
            <a:noFill/>
            <a:miter lim="800000"/>
            <a:headEnd/>
            <a:tailEnd/>
          </a:ln>
        </p:spPr>
        <p:txBody>
          <a:bodyPr wrap="none">
            <a:spAutoFit/>
          </a:bodyPr>
          <a:lstStyle/>
          <a:p>
            <a:r>
              <a:rPr lang="en-US" altLang="zh-TW"/>
              <a:t>cones</a:t>
            </a:r>
            <a:endParaRPr lang="zh-TW" altLang="en-US"/>
          </a:p>
        </p:txBody>
      </p:sp>
      <p:sp>
        <p:nvSpPr>
          <p:cNvPr id="26647" name="TextBox 328"/>
          <p:cNvSpPr txBox="1">
            <a:spLocks noChangeArrowheads="1"/>
          </p:cNvSpPr>
          <p:nvPr/>
        </p:nvSpPr>
        <p:spPr bwMode="auto">
          <a:xfrm>
            <a:off x="3405188" y="2916238"/>
            <a:ext cx="1095375" cy="369887"/>
          </a:xfrm>
          <a:prstGeom prst="rect">
            <a:avLst/>
          </a:prstGeom>
          <a:noFill/>
          <a:ln w="9525">
            <a:noFill/>
            <a:miter lim="800000"/>
            <a:headEnd/>
            <a:tailEnd/>
          </a:ln>
        </p:spPr>
        <p:txBody>
          <a:bodyPr wrap="none">
            <a:spAutoFit/>
          </a:bodyPr>
          <a:lstStyle/>
          <a:p>
            <a:r>
              <a:rPr lang="en-US" altLang="zh-TW"/>
              <a:t>cylinders</a:t>
            </a:r>
            <a:endParaRPr lang="zh-TW" altLang="en-US"/>
          </a:p>
        </p:txBody>
      </p:sp>
      <p:sp>
        <p:nvSpPr>
          <p:cNvPr id="26648" name="TextBox 327"/>
          <p:cNvSpPr txBox="1">
            <a:spLocks noChangeArrowheads="1"/>
          </p:cNvSpPr>
          <p:nvPr/>
        </p:nvSpPr>
        <p:spPr bwMode="auto">
          <a:xfrm>
            <a:off x="571500" y="1500188"/>
            <a:ext cx="319088" cy="369887"/>
          </a:xfrm>
          <a:prstGeom prst="rect">
            <a:avLst/>
          </a:prstGeom>
          <a:noFill/>
          <a:ln w="9525">
            <a:noFill/>
            <a:miter lim="800000"/>
            <a:headEnd/>
            <a:tailEnd/>
          </a:ln>
        </p:spPr>
        <p:txBody>
          <a:bodyPr wrap="none">
            <a:spAutoFit/>
          </a:bodyPr>
          <a:lstStyle/>
          <a:p>
            <a:r>
              <a:rPr lang="en-US" altLang="zh-TW"/>
              <a:t>+</a:t>
            </a:r>
            <a:endParaRPr lang="zh-TW" altLang="en-US"/>
          </a:p>
        </p:txBody>
      </p:sp>
      <p:sp>
        <p:nvSpPr>
          <p:cNvPr id="26649" name="TextBox 328"/>
          <p:cNvSpPr txBox="1">
            <a:spLocks noChangeArrowheads="1"/>
          </p:cNvSpPr>
          <p:nvPr/>
        </p:nvSpPr>
        <p:spPr bwMode="auto">
          <a:xfrm>
            <a:off x="1643063" y="1428750"/>
            <a:ext cx="261937" cy="369888"/>
          </a:xfrm>
          <a:prstGeom prst="rect">
            <a:avLst/>
          </a:prstGeom>
          <a:noFill/>
          <a:ln w="9525">
            <a:noFill/>
            <a:miter lim="800000"/>
            <a:headEnd/>
            <a:tailEnd/>
          </a:ln>
        </p:spPr>
        <p:txBody>
          <a:bodyPr wrap="none">
            <a:spAutoFit/>
          </a:bodyPr>
          <a:lstStyle/>
          <a:p>
            <a:r>
              <a:rPr lang="en-US" altLang="zh-TW"/>
              <a:t>-</a:t>
            </a:r>
            <a:endParaRPr lang="zh-TW" altLang="en-US"/>
          </a:p>
        </p:txBody>
      </p:sp>
    </p:spTree>
    <p:extLst>
      <p:ext uri="{BB962C8B-B14F-4D97-AF65-F5344CB8AC3E}">
        <p14:creationId xmlns:p14="http://schemas.microsoft.com/office/powerpoint/2010/main" val="15129279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3" descr="2009-06-18_greenfield003.TIF"/>
          <p:cNvPicPr>
            <a:picLocks noChangeAspect="1"/>
          </p:cNvPicPr>
          <p:nvPr/>
        </p:nvPicPr>
        <p:blipFill>
          <a:blip r:embed="rId3" cstate="print"/>
          <a:srcRect l="26089" t="17783" r="12407" b="13008"/>
          <a:stretch>
            <a:fillRect/>
          </a:stretch>
        </p:blipFill>
        <p:spPr bwMode="auto">
          <a:xfrm>
            <a:off x="6732588" y="274638"/>
            <a:ext cx="2376487" cy="3082925"/>
          </a:xfrm>
          <a:prstGeom prst="rect">
            <a:avLst/>
          </a:prstGeom>
          <a:noFill/>
          <a:ln w="9525">
            <a:noFill/>
            <a:miter lim="800000"/>
            <a:headEnd/>
            <a:tailEnd/>
          </a:ln>
        </p:spPr>
      </p:pic>
      <p:sp>
        <p:nvSpPr>
          <p:cNvPr id="29699" name="Text Box 6"/>
          <p:cNvSpPr txBox="1">
            <a:spLocks noChangeArrowheads="1"/>
          </p:cNvSpPr>
          <p:nvPr/>
        </p:nvSpPr>
        <p:spPr bwMode="auto">
          <a:xfrm>
            <a:off x="609600" y="1600200"/>
            <a:ext cx="1466850" cy="366713"/>
          </a:xfrm>
          <a:prstGeom prst="rect">
            <a:avLst/>
          </a:prstGeom>
          <a:noFill/>
          <a:ln w="9525">
            <a:noFill/>
            <a:miter lim="800000"/>
            <a:headEnd/>
            <a:tailEnd/>
          </a:ln>
        </p:spPr>
        <p:txBody>
          <a:bodyPr wrap="none">
            <a:spAutoFit/>
          </a:bodyPr>
          <a:lstStyle/>
          <a:p>
            <a:r>
              <a:rPr lang="en-US" altLang="zh-TW" dirty="0" err="1"/>
              <a:t>Cation</a:t>
            </a:r>
            <a:r>
              <a:rPr lang="en-US" altLang="zh-TW" dirty="0"/>
              <a:t> alone</a:t>
            </a:r>
          </a:p>
        </p:txBody>
      </p:sp>
      <p:pic>
        <p:nvPicPr>
          <p:cNvPr id="29700" name="Picture 4" descr="2009-06-18_greenfield009.TIF"/>
          <p:cNvPicPr>
            <a:picLocks noChangeAspect="1"/>
          </p:cNvPicPr>
          <p:nvPr/>
        </p:nvPicPr>
        <p:blipFill>
          <a:blip r:embed="rId4" cstate="print"/>
          <a:srcRect b="14326"/>
          <a:stretch>
            <a:fillRect/>
          </a:stretch>
        </p:blipFill>
        <p:spPr bwMode="auto">
          <a:xfrm>
            <a:off x="4284663" y="2420938"/>
            <a:ext cx="3863975" cy="3816350"/>
          </a:xfrm>
          <a:prstGeom prst="rect">
            <a:avLst/>
          </a:prstGeom>
          <a:noFill/>
          <a:ln w="9525">
            <a:noFill/>
            <a:miter lim="800000"/>
            <a:headEnd/>
            <a:tailEnd/>
          </a:ln>
        </p:spPr>
      </p:pic>
      <p:sp>
        <p:nvSpPr>
          <p:cNvPr id="29701" name="Text Box 10"/>
          <p:cNvSpPr txBox="1">
            <a:spLocks noChangeArrowheads="1"/>
          </p:cNvSpPr>
          <p:nvPr/>
        </p:nvSpPr>
        <p:spPr bwMode="auto">
          <a:xfrm>
            <a:off x="3733800" y="1981200"/>
            <a:ext cx="2476500" cy="366712"/>
          </a:xfrm>
          <a:prstGeom prst="rect">
            <a:avLst/>
          </a:prstGeom>
          <a:noFill/>
          <a:ln w="9525">
            <a:noFill/>
            <a:miter lim="800000"/>
            <a:headEnd/>
            <a:tailEnd/>
          </a:ln>
        </p:spPr>
        <p:txBody>
          <a:bodyPr wrap="none">
            <a:spAutoFit/>
          </a:bodyPr>
          <a:lstStyle/>
          <a:p>
            <a:r>
              <a:rPr lang="en-US" altLang="zh-TW" dirty="0" err="1"/>
              <a:t>Cation</a:t>
            </a:r>
            <a:r>
              <a:rPr lang="en-US" altLang="zh-TW" dirty="0"/>
              <a:t> + anion mixture</a:t>
            </a:r>
          </a:p>
        </p:txBody>
      </p:sp>
      <p:pic>
        <p:nvPicPr>
          <p:cNvPr id="29702" name="Picture 13" descr="viewer"/>
          <p:cNvPicPr>
            <a:picLocks noChangeAspect="1" noChangeArrowheads="1"/>
          </p:cNvPicPr>
          <p:nvPr/>
        </p:nvPicPr>
        <p:blipFill>
          <a:blip r:embed="rId5" cstate="print"/>
          <a:srcRect b="11829"/>
          <a:stretch>
            <a:fillRect/>
          </a:stretch>
        </p:blipFill>
        <p:spPr bwMode="auto">
          <a:xfrm>
            <a:off x="323850" y="1989138"/>
            <a:ext cx="3400425" cy="3384550"/>
          </a:xfrm>
          <a:prstGeom prst="rect">
            <a:avLst/>
          </a:prstGeom>
          <a:noFill/>
          <a:ln w="9525">
            <a:noFill/>
            <a:miter lim="800000"/>
            <a:headEnd/>
            <a:tailEnd/>
          </a:ln>
        </p:spPr>
      </p:pic>
      <p:sp>
        <p:nvSpPr>
          <p:cNvPr id="29703" name="Line 14"/>
          <p:cNvSpPr>
            <a:spLocks noChangeShapeType="1"/>
          </p:cNvSpPr>
          <p:nvPr/>
        </p:nvSpPr>
        <p:spPr bwMode="auto">
          <a:xfrm>
            <a:off x="2884488" y="5019675"/>
            <a:ext cx="431800" cy="0"/>
          </a:xfrm>
          <a:prstGeom prst="line">
            <a:avLst/>
          </a:prstGeom>
          <a:noFill/>
          <a:ln w="25400">
            <a:solidFill>
              <a:schemeClr val="tx1"/>
            </a:solidFill>
            <a:round/>
            <a:headEnd/>
            <a:tailEnd/>
          </a:ln>
        </p:spPr>
        <p:txBody>
          <a:bodyPr/>
          <a:lstStyle/>
          <a:p>
            <a:endParaRPr lang="zh-TW" altLang="en-US"/>
          </a:p>
        </p:txBody>
      </p:sp>
      <p:sp>
        <p:nvSpPr>
          <p:cNvPr id="29704" name="Text Box 15"/>
          <p:cNvSpPr txBox="1">
            <a:spLocks noChangeArrowheads="1"/>
          </p:cNvSpPr>
          <p:nvPr/>
        </p:nvSpPr>
        <p:spPr bwMode="auto">
          <a:xfrm>
            <a:off x="2752725" y="5013325"/>
            <a:ext cx="1116562" cy="461665"/>
          </a:xfrm>
          <a:prstGeom prst="rect">
            <a:avLst/>
          </a:prstGeom>
          <a:noFill/>
          <a:ln w="9525">
            <a:noFill/>
            <a:miter lim="800000"/>
            <a:headEnd/>
            <a:tailEnd/>
          </a:ln>
        </p:spPr>
        <p:txBody>
          <a:bodyPr wrap="none">
            <a:spAutoFit/>
          </a:bodyPr>
          <a:lstStyle/>
          <a:p>
            <a:r>
              <a:rPr lang="en-US" altLang="zh-TW" dirty="0" smtClean="0"/>
              <a:t>500 nm</a:t>
            </a:r>
            <a:endParaRPr lang="en-US" altLang="zh-TW" dirty="0"/>
          </a:p>
        </p:txBody>
      </p:sp>
      <p:sp>
        <p:nvSpPr>
          <p:cNvPr id="29705" name="Line 16"/>
          <p:cNvSpPr>
            <a:spLocks noChangeShapeType="1"/>
          </p:cNvSpPr>
          <p:nvPr/>
        </p:nvSpPr>
        <p:spPr bwMode="auto">
          <a:xfrm>
            <a:off x="8497888" y="2924175"/>
            <a:ext cx="252412" cy="0"/>
          </a:xfrm>
          <a:prstGeom prst="line">
            <a:avLst/>
          </a:prstGeom>
          <a:noFill/>
          <a:ln w="25400">
            <a:solidFill>
              <a:schemeClr val="tx1"/>
            </a:solidFill>
            <a:round/>
            <a:headEnd/>
            <a:tailEnd/>
          </a:ln>
        </p:spPr>
        <p:txBody>
          <a:bodyPr/>
          <a:lstStyle/>
          <a:p>
            <a:endParaRPr lang="zh-TW" altLang="en-US"/>
          </a:p>
        </p:txBody>
      </p:sp>
      <p:sp>
        <p:nvSpPr>
          <p:cNvPr id="29706" name="Text Box 17"/>
          <p:cNvSpPr txBox="1">
            <a:spLocks noChangeArrowheads="1"/>
          </p:cNvSpPr>
          <p:nvPr/>
        </p:nvSpPr>
        <p:spPr bwMode="auto">
          <a:xfrm>
            <a:off x="8226425" y="2924175"/>
            <a:ext cx="882650" cy="366713"/>
          </a:xfrm>
          <a:prstGeom prst="rect">
            <a:avLst/>
          </a:prstGeom>
          <a:noFill/>
          <a:ln w="9525">
            <a:noFill/>
            <a:miter lim="800000"/>
            <a:headEnd/>
            <a:tailEnd/>
          </a:ln>
        </p:spPr>
        <p:txBody>
          <a:bodyPr wrap="none">
            <a:spAutoFit/>
          </a:bodyPr>
          <a:lstStyle/>
          <a:p>
            <a:r>
              <a:rPr lang="en-US" altLang="zh-TW"/>
              <a:t>100nm</a:t>
            </a:r>
          </a:p>
        </p:txBody>
      </p:sp>
      <p:sp>
        <p:nvSpPr>
          <p:cNvPr id="29707" name="Line 18"/>
          <p:cNvSpPr>
            <a:spLocks noChangeShapeType="1"/>
          </p:cNvSpPr>
          <p:nvPr/>
        </p:nvSpPr>
        <p:spPr bwMode="auto">
          <a:xfrm>
            <a:off x="7289800" y="5811838"/>
            <a:ext cx="323850" cy="0"/>
          </a:xfrm>
          <a:prstGeom prst="line">
            <a:avLst/>
          </a:prstGeom>
          <a:noFill/>
          <a:ln w="25400">
            <a:solidFill>
              <a:schemeClr val="tx1"/>
            </a:solidFill>
            <a:round/>
            <a:headEnd/>
            <a:tailEnd/>
          </a:ln>
        </p:spPr>
        <p:txBody>
          <a:bodyPr/>
          <a:lstStyle/>
          <a:p>
            <a:endParaRPr lang="zh-TW" altLang="en-US"/>
          </a:p>
        </p:txBody>
      </p:sp>
      <p:sp>
        <p:nvSpPr>
          <p:cNvPr id="29708" name="Text Box 19"/>
          <p:cNvSpPr txBox="1">
            <a:spLocks noChangeArrowheads="1"/>
          </p:cNvSpPr>
          <p:nvPr/>
        </p:nvSpPr>
        <p:spPr bwMode="auto">
          <a:xfrm>
            <a:off x="7073900" y="5805488"/>
            <a:ext cx="1116562" cy="461665"/>
          </a:xfrm>
          <a:prstGeom prst="rect">
            <a:avLst/>
          </a:prstGeom>
          <a:noFill/>
          <a:ln w="9525">
            <a:noFill/>
            <a:miter lim="800000"/>
            <a:headEnd/>
            <a:tailEnd/>
          </a:ln>
        </p:spPr>
        <p:txBody>
          <a:bodyPr wrap="none">
            <a:spAutoFit/>
          </a:bodyPr>
          <a:lstStyle/>
          <a:p>
            <a:r>
              <a:rPr lang="en-US" altLang="zh-TW" dirty="0" smtClean="0"/>
              <a:t>500 nm</a:t>
            </a:r>
            <a:endParaRPr lang="en-US" altLang="zh-TW" dirty="0"/>
          </a:p>
        </p:txBody>
      </p:sp>
      <p:sp>
        <p:nvSpPr>
          <p:cNvPr id="16" name="TextBox 15"/>
          <p:cNvSpPr txBox="1"/>
          <p:nvPr/>
        </p:nvSpPr>
        <p:spPr>
          <a:xfrm>
            <a:off x="571500" y="285750"/>
            <a:ext cx="6203950" cy="830263"/>
          </a:xfrm>
          <a:prstGeom prst="rect">
            <a:avLst/>
          </a:prstGeom>
          <a:noFill/>
        </p:spPr>
        <p:txBody>
          <a:bodyPr wrap="none">
            <a:spAutoFit/>
          </a:bodyPr>
          <a:lstStyle/>
          <a:p>
            <a:pPr>
              <a:defRPr/>
            </a:pPr>
            <a:r>
              <a:rPr lang="en-US" altLang="zh-TW" sz="2400" b="1">
                <a:solidFill>
                  <a:schemeClr val="tx2"/>
                </a:solidFill>
                <a:effectLst>
                  <a:outerShdw blurRad="38100" dist="38100" dir="2700000" algn="tl">
                    <a:srgbClr val="C0C0C0"/>
                  </a:outerShdw>
                </a:effectLst>
                <a:cs typeface="Arial" charset="0"/>
              </a:rPr>
              <a:t>Quick-freeze deep-etch TEM microscopy </a:t>
            </a:r>
          </a:p>
          <a:p>
            <a:pPr>
              <a:defRPr/>
            </a:pPr>
            <a:r>
              <a:rPr lang="en-US" altLang="zh-TW" sz="2400" b="1">
                <a:solidFill>
                  <a:schemeClr val="tx2"/>
                </a:solidFill>
                <a:effectLst>
                  <a:outerShdw blurRad="38100" dist="38100" dir="2700000" algn="tl">
                    <a:srgbClr val="C0C0C0"/>
                  </a:outerShdw>
                </a:effectLst>
                <a:cs typeface="Arial" charset="0"/>
              </a:rPr>
              <a:t>images</a:t>
            </a:r>
            <a:endParaRPr lang="zh-TW" altLang="en-US" sz="2400" b="1">
              <a:solidFill>
                <a:schemeClr val="tx2"/>
              </a:solidFill>
              <a:effectLst>
                <a:outerShdw blurRad="38100" dist="38100" dir="2700000" algn="tl">
                  <a:srgbClr val="C0C0C0"/>
                </a:outerShdw>
              </a:effectLst>
              <a:cs typeface="Arial" charset="0"/>
            </a:endParaRPr>
          </a:p>
        </p:txBody>
      </p:sp>
      <p:cxnSp>
        <p:nvCxnSpPr>
          <p:cNvPr id="29711" name="Straight Arrow Connector 16"/>
          <p:cNvCxnSpPr>
            <a:cxnSpLocks noChangeShapeType="1"/>
          </p:cNvCxnSpPr>
          <p:nvPr/>
        </p:nvCxnSpPr>
        <p:spPr bwMode="auto">
          <a:xfrm rot="10800000" flipV="1">
            <a:off x="8501063" y="285750"/>
            <a:ext cx="428625" cy="357188"/>
          </a:xfrm>
          <a:prstGeom prst="straightConnector1">
            <a:avLst/>
          </a:prstGeom>
          <a:noFill/>
          <a:ln w="25400" algn="ctr">
            <a:solidFill>
              <a:srgbClr val="FF0000"/>
            </a:solidFill>
            <a:round/>
            <a:headEnd/>
            <a:tailEnd type="arrow" w="med" len="med"/>
          </a:ln>
        </p:spPr>
      </p:cxnSp>
    </p:spTree>
    <p:extLst>
      <p:ext uri="{BB962C8B-B14F-4D97-AF65-F5344CB8AC3E}">
        <p14:creationId xmlns:p14="http://schemas.microsoft.com/office/powerpoint/2010/main" val="218730852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6"/>
          <p:cNvSpPr>
            <a:spLocks noChangeArrowheads="1"/>
          </p:cNvSpPr>
          <p:nvPr/>
        </p:nvSpPr>
        <p:spPr bwMode="auto">
          <a:xfrm>
            <a:off x="0" y="3238500"/>
            <a:ext cx="9144000" cy="0"/>
          </a:xfrm>
          <a:prstGeom prst="rect">
            <a:avLst/>
          </a:prstGeom>
          <a:noFill/>
          <a:ln w="9525">
            <a:noFill/>
            <a:miter lim="800000"/>
            <a:headEnd/>
            <a:tailEnd/>
          </a:ln>
        </p:spPr>
        <p:txBody>
          <a:bodyPr wrap="none" anchor="ctr">
            <a:spAutoFit/>
          </a:bodyPr>
          <a:lstStyle/>
          <a:p>
            <a:endParaRPr lang="zh-TW" altLang="en-US"/>
          </a:p>
        </p:txBody>
      </p:sp>
      <p:graphicFrame>
        <p:nvGraphicFramePr>
          <p:cNvPr id="3074" name="Object 2"/>
          <p:cNvGraphicFramePr>
            <a:graphicFrameLocks noChangeAspect="1"/>
          </p:cNvGraphicFramePr>
          <p:nvPr/>
        </p:nvGraphicFramePr>
        <p:xfrm>
          <a:off x="6877050" y="928688"/>
          <a:ext cx="1871663" cy="568325"/>
        </p:xfrm>
        <a:graphic>
          <a:graphicData uri="http://schemas.openxmlformats.org/presentationml/2006/ole">
            <mc:AlternateContent xmlns:mc="http://schemas.openxmlformats.org/markup-compatibility/2006">
              <mc:Choice xmlns:v="urn:schemas-microsoft-com:vml" Requires="v">
                <p:oleObj spid="_x0000_s32818" name="Equation" r:id="rId3" imgW="1257231" imgH="380862" progId="">
                  <p:embed/>
                </p:oleObj>
              </mc:Choice>
              <mc:Fallback>
                <p:oleObj name="Equation" r:id="rId3" imgW="1257231" imgH="380862" progId="">
                  <p:embed/>
                  <p:pic>
                    <p:nvPicPr>
                      <p:cNvPr id="0" name="Picture 4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7050" y="928688"/>
                        <a:ext cx="1871663" cy="568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Rectangle 8"/>
          <p:cNvSpPr>
            <a:spLocks noChangeArrowheads="1"/>
          </p:cNvSpPr>
          <p:nvPr/>
        </p:nvSpPr>
        <p:spPr bwMode="auto">
          <a:xfrm>
            <a:off x="0" y="3290888"/>
            <a:ext cx="9144000" cy="0"/>
          </a:xfrm>
          <a:prstGeom prst="rect">
            <a:avLst/>
          </a:prstGeom>
          <a:noFill/>
          <a:ln w="9525">
            <a:noFill/>
            <a:miter lim="800000"/>
            <a:headEnd/>
            <a:tailEnd/>
          </a:ln>
        </p:spPr>
        <p:txBody>
          <a:bodyPr wrap="none" anchor="ctr">
            <a:spAutoFit/>
          </a:bodyPr>
          <a:lstStyle/>
          <a:p>
            <a:endParaRPr lang="zh-TW" altLang="en-US"/>
          </a:p>
        </p:txBody>
      </p:sp>
      <p:graphicFrame>
        <p:nvGraphicFramePr>
          <p:cNvPr id="3075" name="Object 3"/>
          <p:cNvGraphicFramePr>
            <a:graphicFrameLocks noChangeAspect="1"/>
          </p:cNvGraphicFramePr>
          <p:nvPr/>
        </p:nvGraphicFramePr>
        <p:xfrm>
          <a:off x="6877050" y="1576388"/>
          <a:ext cx="1368425" cy="446087"/>
        </p:xfrm>
        <a:graphic>
          <a:graphicData uri="http://schemas.openxmlformats.org/presentationml/2006/ole">
            <mc:AlternateContent xmlns:mc="http://schemas.openxmlformats.org/markup-compatibility/2006">
              <mc:Choice xmlns:v="urn:schemas-microsoft-com:vml" Requires="v">
                <p:oleObj spid="_x0000_s32819" name="Equation" r:id="rId5" imgW="850464" imgH="279446" progId="">
                  <p:embed/>
                </p:oleObj>
              </mc:Choice>
              <mc:Fallback>
                <p:oleObj name="Equation" r:id="rId5" imgW="850464" imgH="279446" progId="">
                  <p:embed/>
                  <p:pic>
                    <p:nvPicPr>
                      <p:cNvPr id="0" name="Picture 4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77050" y="1576388"/>
                        <a:ext cx="1368425" cy="4460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61" name="Oval 9"/>
          <p:cNvSpPr>
            <a:spLocks noChangeArrowheads="1"/>
          </p:cNvSpPr>
          <p:nvPr/>
        </p:nvSpPr>
        <p:spPr bwMode="auto">
          <a:xfrm>
            <a:off x="1285875" y="1357313"/>
            <a:ext cx="647700" cy="647700"/>
          </a:xfrm>
          <a:prstGeom prst="ellipse">
            <a:avLst/>
          </a:prstGeom>
          <a:gradFill rotWithShape="1">
            <a:gsLst>
              <a:gs pos="0">
                <a:schemeClr val="folHlink">
                  <a:gamma/>
                  <a:tint val="0"/>
                  <a:invGamma/>
                </a:schemeClr>
              </a:gs>
              <a:gs pos="100000">
                <a:schemeClr val="folHlink"/>
              </a:gs>
            </a:gsLst>
            <a:path path="shape">
              <a:fillToRect l="50000" t="50000" r="50000" b="50000"/>
            </a:path>
          </a:gradFill>
          <a:ln w="9525">
            <a:solidFill>
              <a:schemeClr val="tx1"/>
            </a:solidFill>
            <a:round/>
            <a:headEnd/>
            <a:tailEnd/>
          </a:ln>
          <a:effectLst/>
        </p:spPr>
        <p:txBody>
          <a:bodyPr wrap="none" anchor="ctr"/>
          <a:lstStyle/>
          <a:p>
            <a:pPr>
              <a:defRPr/>
            </a:pPr>
            <a:endParaRPr lang="zh-TW" altLang="en-US">
              <a:ea typeface="新細明體" pitchFamily="18" charset="-120"/>
            </a:endParaRPr>
          </a:p>
        </p:txBody>
      </p:sp>
      <p:sp>
        <p:nvSpPr>
          <p:cNvPr id="3081" name="Line 10"/>
          <p:cNvSpPr>
            <a:spLocks noChangeShapeType="1"/>
          </p:cNvSpPr>
          <p:nvPr/>
        </p:nvSpPr>
        <p:spPr bwMode="auto">
          <a:xfrm>
            <a:off x="3132138" y="1865313"/>
            <a:ext cx="1368425" cy="431800"/>
          </a:xfrm>
          <a:prstGeom prst="line">
            <a:avLst/>
          </a:prstGeom>
          <a:noFill/>
          <a:ln w="9525">
            <a:solidFill>
              <a:schemeClr val="tx1"/>
            </a:solidFill>
            <a:round/>
            <a:headEnd/>
            <a:tailEnd type="triangle" w="med" len="med"/>
          </a:ln>
        </p:spPr>
        <p:txBody>
          <a:bodyPr/>
          <a:lstStyle/>
          <a:p>
            <a:endParaRPr lang="zh-TW" altLang="en-US"/>
          </a:p>
        </p:txBody>
      </p:sp>
      <p:sp>
        <p:nvSpPr>
          <p:cNvPr id="3082" name="Line 11"/>
          <p:cNvSpPr>
            <a:spLocks noChangeShapeType="1"/>
          </p:cNvSpPr>
          <p:nvPr/>
        </p:nvSpPr>
        <p:spPr bwMode="auto">
          <a:xfrm>
            <a:off x="214313" y="1500188"/>
            <a:ext cx="927100" cy="1587"/>
          </a:xfrm>
          <a:prstGeom prst="line">
            <a:avLst/>
          </a:prstGeom>
          <a:noFill/>
          <a:ln w="9525">
            <a:solidFill>
              <a:schemeClr val="tx1"/>
            </a:solidFill>
            <a:round/>
            <a:headEnd/>
            <a:tailEnd type="triangle" w="med" len="med"/>
          </a:ln>
        </p:spPr>
        <p:txBody>
          <a:bodyPr/>
          <a:lstStyle/>
          <a:p>
            <a:endParaRPr lang="zh-TW" altLang="en-US"/>
          </a:p>
        </p:txBody>
      </p:sp>
      <p:sp>
        <p:nvSpPr>
          <p:cNvPr id="3083" name="Line 12"/>
          <p:cNvSpPr>
            <a:spLocks noChangeShapeType="1"/>
          </p:cNvSpPr>
          <p:nvPr/>
        </p:nvSpPr>
        <p:spPr bwMode="auto">
          <a:xfrm>
            <a:off x="277813" y="1717675"/>
            <a:ext cx="863600" cy="0"/>
          </a:xfrm>
          <a:prstGeom prst="line">
            <a:avLst/>
          </a:prstGeom>
          <a:noFill/>
          <a:ln w="9525">
            <a:solidFill>
              <a:schemeClr val="tx1"/>
            </a:solidFill>
            <a:round/>
            <a:headEnd/>
            <a:tailEnd type="triangle" w="med" len="med"/>
          </a:ln>
        </p:spPr>
        <p:txBody>
          <a:bodyPr/>
          <a:lstStyle/>
          <a:p>
            <a:endParaRPr lang="zh-TW" altLang="en-US"/>
          </a:p>
        </p:txBody>
      </p:sp>
      <p:sp>
        <p:nvSpPr>
          <p:cNvPr id="3084" name="Line 13"/>
          <p:cNvSpPr>
            <a:spLocks noChangeShapeType="1"/>
          </p:cNvSpPr>
          <p:nvPr/>
        </p:nvSpPr>
        <p:spPr bwMode="auto">
          <a:xfrm>
            <a:off x="285750" y="1857375"/>
            <a:ext cx="855663" cy="4763"/>
          </a:xfrm>
          <a:prstGeom prst="line">
            <a:avLst/>
          </a:prstGeom>
          <a:noFill/>
          <a:ln w="9525">
            <a:solidFill>
              <a:schemeClr val="tx1"/>
            </a:solidFill>
            <a:round/>
            <a:headEnd/>
            <a:tailEnd type="triangle" w="med" len="med"/>
          </a:ln>
        </p:spPr>
        <p:txBody>
          <a:bodyPr/>
          <a:lstStyle/>
          <a:p>
            <a:endParaRPr lang="zh-TW" altLang="en-US"/>
          </a:p>
        </p:txBody>
      </p:sp>
      <p:sp>
        <p:nvSpPr>
          <p:cNvPr id="3085" name="Text Box 14"/>
          <p:cNvSpPr txBox="1">
            <a:spLocks noChangeArrowheads="1"/>
          </p:cNvSpPr>
          <p:nvPr/>
        </p:nvSpPr>
        <p:spPr bwMode="auto">
          <a:xfrm>
            <a:off x="257175" y="873125"/>
            <a:ext cx="902410" cy="461665"/>
          </a:xfrm>
          <a:prstGeom prst="rect">
            <a:avLst/>
          </a:prstGeom>
          <a:noFill/>
          <a:ln w="9525">
            <a:noFill/>
            <a:miter lim="800000"/>
            <a:headEnd/>
            <a:tailEnd/>
          </a:ln>
        </p:spPr>
        <p:txBody>
          <a:bodyPr wrap="none">
            <a:spAutoFit/>
          </a:bodyPr>
          <a:lstStyle/>
          <a:p>
            <a:r>
              <a:rPr lang="en-US" altLang="zh-TW" dirty="0" smtClean="0"/>
              <a:t>X-ray</a:t>
            </a:r>
            <a:endParaRPr lang="en-US" altLang="zh-TW" dirty="0"/>
          </a:p>
        </p:txBody>
      </p:sp>
      <p:sp>
        <p:nvSpPr>
          <p:cNvPr id="3086" name="Text Box 15"/>
          <p:cNvSpPr txBox="1">
            <a:spLocks noChangeArrowheads="1"/>
          </p:cNvSpPr>
          <p:nvPr/>
        </p:nvSpPr>
        <p:spPr bwMode="auto">
          <a:xfrm>
            <a:off x="2411413" y="2439988"/>
            <a:ext cx="2012950" cy="366712"/>
          </a:xfrm>
          <a:prstGeom prst="rect">
            <a:avLst/>
          </a:prstGeom>
          <a:noFill/>
          <a:ln w="9525">
            <a:noFill/>
            <a:miter lim="800000"/>
            <a:headEnd/>
            <a:tailEnd/>
          </a:ln>
        </p:spPr>
        <p:txBody>
          <a:bodyPr wrap="none">
            <a:spAutoFit/>
          </a:bodyPr>
          <a:lstStyle/>
          <a:p>
            <a:r>
              <a:rPr lang="en-US" altLang="zh-TW"/>
              <a:t>Fourier Transform</a:t>
            </a:r>
          </a:p>
        </p:txBody>
      </p:sp>
      <p:grpSp>
        <p:nvGrpSpPr>
          <p:cNvPr id="3087" name="Group 19"/>
          <p:cNvGrpSpPr>
            <a:grpSpLocks/>
          </p:cNvGrpSpPr>
          <p:nvPr/>
        </p:nvGrpSpPr>
        <p:grpSpPr bwMode="auto">
          <a:xfrm>
            <a:off x="4859338" y="1647825"/>
            <a:ext cx="1800225" cy="1081088"/>
            <a:chOff x="3152" y="1570"/>
            <a:chExt cx="1134" cy="681"/>
          </a:xfrm>
        </p:grpSpPr>
        <p:sp>
          <p:nvSpPr>
            <p:cNvPr id="3109" name="Line 16"/>
            <p:cNvSpPr>
              <a:spLocks noChangeShapeType="1"/>
            </p:cNvSpPr>
            <p:nvPr/>
          </p:nvSpPr>
          <p:spPr bwMode="auto">
            <a:xfrm flipV="1">
              <a:off x="3152" y="1570"/>
              <a:ext cx="0" cy="681"/>
            </a:xfrm>
            <a:prstGeom prst="line">
              <a:avLst/>
            </a:prstGeom>
            <a:noFill/>
            <a:ln w="9525">
              <a:solidFill>
                <a:schemeClr val="tx1"/>
              </a:solidFill>
              <a:round/>
              <a:headEnd/>
              <a:tailEnd type="triangle" w="med" len="med"/>
            </a:ln>
          </p:spPr>
          <p:txBody>
            <a:bodyPr/>
            <a:lstStyle/>
            <a:p>
              <a:endParaRPr lang="zh-TW" altLang="en-US"/>
            </a:p>
          </p:txBody>
        </p:sp>
        <p:sp>
          <p:nvSpPr>
            <p:cNvPr id="3110" name="Line 17"/>
            <p:cNvSpPr>
              <a:spLocks noChangeShapeType="1"/>
            </p:cNvSpPr>
            <p:nvPr/>
          </p:nvSpPr>
          <p:spPr bwMode="auto">
            <a:xfrm>
              <a:off x="3152" y="2251"/>
              <a:ext cx="1134" cy="0"/>
            </a:xfrm>
            <a:prstGeom prst="line">
              <a:avLst/>
            </a:prstGeom>
            <a:noFill/>
            <a:ln w="9525">
              <a:solidFill>
                <a:schemeClr val="tx1"/>
              </a:solidFill>
              <a:round/>
              <a:headEnd/>
              <a:tailEnd type="triangle" w="med" len="med"/>
            </a:ln>
          </p:spPr>
          <p:txBody>
            <a:bodyPr/>
            <a:lstStyle/>
            <a:p>
              <a:endParaRPr lang="zh-TW" altLang="en-US"/>
            </a:p>
          </p:txBody>
        </p:sp>
        <p:sp>
          <p:nvSpPr>
            <p:cNvPr id="3111" name="Freeform 18"/>
            <p:cNvSpPr>
              <a:spLocks/>
            </p:cNvSpPr>
            <p:nvPr/>
          </p:nvSpPr>
          <p:spPr bwMode="auto">
            <a:xfrm>
              <a:off x="3250" y="1642"/>
              <a:ext cx="928" cy="494"/>
            </a:xfrm>
            <a:custGeom>
              <a:avLst/>
              <a:gdLst>
                <a:gd name="T0" fmla="*/ 0 w 928"/>
                <a:gd name="T1" fmla="*/ 86 h 494"/>
                <a:gd name="T2" fmla="*/ 94 w 928"/>
                <a:gd name="T3" fmla="*/ 0 h 494"/>
                <a:gd name="T4" fmla="*/ 129 w 928"/>
                <a:gd name="T5" fmla="*/ 43 h 494"/>
                <a:gd name="T6" fmla="*/ 137 w 928"/>
                <a:gd name="T7" fmla="*/ 69 h 494"/>
                <a:gd name="T8" fmla="*/ 215 w 928"/>
                <a:gd name="T9" fmla="*/ 275 h 494"/>
                <a:gd name="T10" fmla="*/ 249 w 928"/>
                <a:gd name="T11" fmla="*/ 353 h 494"/>
                <a:gd name="T12" fmla="*/ 301 w 928"/>
                <a:gd name="T13" fmla="*/ 387 h 494"/>
                <a:gd name="T14" fmla="*/ 344 w 928"/>
                <a:gd name="T15" fmla="*/ 378 h 494"/>
                <a:gd name="T16" fmla="*/ 387 w 928"/>
                <a:gd name="T17" fmla="*/ 335 h 494"/>
                <a:gd name="T18" fmla="*/ 438 w 928"/>
                <a:gd name="T19" fmla="*/ 232 h 494"/>
                <a:gd name="T20" fmla="*/ 498 w 928"/>
                <a:gd name="T21" fmla="*/ 189 h 494"/>
                <a:gd name="T22" fmla="*/ 524 w 928"/>
                <a:gd name="T23" fmla="*/ 172 h 494"/>
                <a:gd name="T24" fmla="*/ 576 w 928"/>
                <a:gd name="T25" fmla="*/ 198 h 494"/>
                <a:gd name="T26" fmla="*/ 627 w 928"/>
                <a:gd name="T27" fmla="*/ 361 h 494"/>
                <a:gd name="T28" fmla="*/ 662 w 928"/>
                <a:gd name="T29" fmla="*/ 404 h 494"/>
                <a:gd name="T30" fmla="*/ 705 w 928"/>
                <a:gd name="T31" fmla="*/ 438 h 494"/>
                <a:gd name="T32" fmla="*/ 928 w 928"/>
                <a:gd name="T33" fmla="*/ 481 h 494"/>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928"/>
                <a:gd name="T52" fmla="*/ 0 h 494"/>
                <a:gd name="T53" fmla="*/ 928 w 928"/>
                <a:gd name="T54" fmla="*/ 494 h 494"/>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928" h="494">
                  <a:moveTo>
                    <a:pt x="0" y="86"/>
                  </a:moveTo>
                  <a:cubicBezTo>
                    <a:pt x="30" y="39"/>
                    <a:pt x="41" y="18"/>
                    <a:pt x="94" y="0"/>
                  </a:cubicBezTo>
                  <a:cubicBezTo>
                    <a:pt x="104" y="15"/>
                    <a:pt x="119" y="27"/>
                    <a:pt x="129" y="43"/>
                  </a:cubicBezTo>
                  <a:cubicBezTo>
                    <a:pt x="134" y="51"/>
                    <a:pt x="133" y="61"/>
                    <a:pt x="137" y="69"/>
                  </a:cubicBezTo>
                  <a:cubicBezTo>
                    <a:pt x="169" y="135"/>
                    <a:pt x="193" y="204"/>
                    <a:pt x="215" y="275"/>
                  </a:cubicBezTo>
                  <a:cubicBezTo>
                    <a:pt x="219" y="287"/>
                    <a:pt x="242" y="346"/>
                    <a:pt x="249" y="353"/>
                  </a:cubicBezTo>
                  <a:cubicBezTo>
                    <a:pt x="264" y="368"/>
                    <a:pt x="301" y="387"/>
                    <a:pt x="301" y="387"/>
                  </a:cubicBezTo>
                  <a:cubicBezTo>
                    <a:pt x="315" y="384"/>
                    <a:pt x="331" y="386"/>
                    <a:pt x="344" y="378"/>
                  </a:cubicBezTo>
                  <a:cubicBezTo>
                    <a:pt x="361" y="368"/>
                    <a:pt x="387" y="335"/>
                    <a:pt x="387" y="335"/>
                  </a:cubicBezTo>
                  <a:cubicBezTo>
                    <a:pt x="411" y="264"/>
                    <a:pt x="394" y="299"/>
                    <a:pt x="438" y="232"/>
                  </a:cubicBezTo>
                  <a:cubicBezTo>
                    <a:pt x="451" y="211"/>
                    <a:pt x="478" y="203"/>
                    <a:pt x="498" y="189"/>
                  </a:cubicBezTo>
                  <a:cubicBezTo>
                    <a:pt x="506" y="183"/>
                    <a:pt x="524" y="172"/>
                    <a:pt x="524" y="172"/>
                  </a:cubicBezTo>
                  <a:cubicBezTo>
                    <a:pt x="547" y="178"/>
                    <a:pt x="563" y="177"/>
                    <a:pt x="576" y="198"/>
                  </a:cubicBezTo>
                  <a:cubicBezTo>
                    <a:pt x="605" y="246"/>
                    <a:pt x="603" y="311"/>
                    <a:pt x="627" y="361"/>
                  </a:cubicBezTo>
                  <a:cubicBezTo>
                    <a:pt x="645" y="399"/>
                    <a:pt x="639" y="376"/>
                    <a:pt x="662" y="404"/>
                  </a:cubicBezTo>
                  <a:cubicBezTo>
                    <a:pt x="691" y="440"/>
                    <a:pt x="663" y="425"/>
                    <a:pt x="705" y="438"/>
                  </a:cubicBezTo>
                  <a:cubicBezTo>
                    <a:pt x="758" y="494"/>
                    <a:pt x="862" y="481"/>
                    <a:pt x="928" y="481"/>
                  </a:cubicBezTo>
                </a:path>
              </a:pathLst>
            </a:custGeom>
            <a:noFill/>
            <a:ln w="9525">
              <a:solidFill>
                <a:schemeClr val="tx1"/>
              </a:solidFill>
              <a:round/>
              <a:headEnd/>
              <a:tailEnd/>
            </a:ln>
          </p:spPr>
          <p:txBody>
            <a:bodyPr/>
            <a:lstStyle/>
            <a:p>
              <a:endParaRPr lang="zh-TW" altLang="en-US"/>
            </a:p>
          </p:txBody>
        </p:sp>
      </p:grpSp>
      <p:graphicFrame>
        <p:nvGraphicFramePr>
          <p:cNvPr id="3076" name="Object 12"/>
          <p:cNvGraphicFramePr>
            <a:graphicFrameLocks noChangeAspect="1"/>
          </p:cNvGraphicFramePr>
          <p:nvPr/>
        </p:nvGraphicFramePr>
        <p:xfrm>
          <a:off x="6084888" y="2873375"/>
          <a:ext cx="1295400" cy="647700"/>
        </p:xfrm>
        <a:graphic>
          <a:graphicData uri="http://schemas.openxmlformats.org/presentationml/2006/ole">
            <mc:AlternateContent xmlns:mc="http://schemas.openxmlformats.org/markup-compatibility/2006">
              <mc:Choice xmlns:v="urn:schemas-microsoft-com:vml" Requires="v">
                <p:oleObj spid="_x0000_s32820" name="Equation" r:id="rId7" imgW="787078" imgH="393539" progId="">
                  <p:embed/>
                </p:oleObj>
              </mc:Choice>
              <mc:Fallback>
                <p:oleObj name="Equation" r:id="rId7" imgW="787078" imgH="393539" progId="">
                  <p:embed/>
                  <p:pic>
                    <p:nvPicPr>
                      <p:cNvPr id="0" name="Picture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84888" y="2873375"/>
                        <a:ext cx="12954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88" name="Line 21"/>
          <p:cNvSpPr>
            <a:spLocks noChangeShapeType="1"/>
          </p:cNvSpPr>
          <p:nvPr/>
        </p:nvSpPr>
        <p:spPr bwMode="auto">
          <a:xfrm>
            <a:off x="684213" y="3665538"/>
            <a:ext cx="7920037" cy="0"/>
          </a:xfrm>
          <a:prstGeom prst="line">
            <a:avLst/>
          </a:prstGeom>
          <a:noFill/>
          <a:ln w="9525">
            <a:solidFill>
              <a:schemeClr val="tx1"/>
            </a:solidFill>
            <a:round/>
            <a:headEnd/>
            <a:tailEnd/>
          </a:ln>
        </p:spPr>
        <p:txBody>
          <a:bodyPr/>
          <a:lstStyle/>
          <a:p>
            <a:endParaRPr lang="zh-TW" altLang="en-US"/>
          </a:p>
        </p:txBody>
      </p:sp>
      <p:grpSp>
        <p:nvGrpSpPr>
          <p:cNvPr id="3089" name="Group 36"/>
          <p:cNvGrpSpPr>
            <a:grpSpLocks/>
          </p:cNvGrpSpPr>
          <p:nvPr/>
        </p:nvGrpSpPr>
        <p:grpSpPr bwMode="auto">
          <a:xfrm>
            <a:off x="1428750" y="3810000"/>
            <a:ext cx="6838950" cy="2597149"/>
            <a:chOff x="1182" y="2493"/>
            <a:chExt cx="4308" cy="1636"/>
          </a:xfrm>
        </p:grpSpPr>
        <p:pic>
          <p:nvPicPr>
            <p:cNvPr id="3095" name="Picture 12" descr="micelles"/>
            <p:cNvPicPr>
              <a:picLocks noChangeAspect="1" noChangeArrowheads="1"/>
            </p:cNvPicPr>
            <p:nvPr/>
          </p:nvPicPr>
          <p:blipFill>
            <a:blip r:embed="rId9" cstate="print"/>
            <a:srcRect/>
            <a:stretch>
              <a:fillRect/>
            </a:stretch>
          </p:blipFill>
          <p:spPr bwMode="auto">
            <a:xfrm>
              <a:off x="2385" y="2880"/>
              <a:ext cx="671" cy="623"/>
            </a:xfrm>
            <a:prstGeom prst="rect">
              <a:avLst/>
            </a:prstGeom>
            <a:noFill/>
            <a:ln w="9525">
              <a:noFill/>
              <a:miter lim="800000"/>
              <a:headEnd/>
              <a:tailEnd/>
            </a:ln>
          </p:spPr>
        </p:pic>
        <p:sp>
          <p:nvSpPr>
            <p:cNvPr id="3096" name="Line 22"/>
            <p:cNvSpPr>
              <a:spLocks noChangeShapeType="1"/>
            </p:cNvSpPr>
            <p:nvPr/>
          </p:nvSpPr>
          <p:spPr bwMode="auto">
            <a:xfrm flipV="1">
              <a:off x="1383" y="2614"/>
              <a:ext cx="0" cy="1406"/>
            </a:xfrm>
            <a:prstGeom prst="line">
              <a:avLst/>
            </a:prstGeom>
            <a:noFill/>
            <a:ln w="9525">
              <a:solidFill>
                <a:schemeClr val="tx1"/>
              </a:solidFill>
              <a:round/>
              <a:headEnd/>
              <a:tailEnd type="triangle" w="med" len="med"/>
            </a:ln>
          </p:spPr>
          <p:txBody>
            <a:bodyPr/>
            <a:lstStyle/>
            <a:p>
              <a:endParaRPr lang="zh-TW" altLang="en-US"/>
            </a:p>
          </p:txBody>
        </p:sp>
        <p:sp>
          <p:nvSpPr>
            <p:cNvPr id="3097" name="Line 23"/>
            <p:cNvSpPr>
              <a:spLocks noChangeShapeType="1"/>
            </p:cNvSpPr>
            <p:nvPr/>
          </p:nvSpPr>
          <p:spPr bwMode="auto">
            <a:xfrm>
              <a:off x="1383" y="4020"/>
              <a:ext cx="2223" cy="0"/>
            </a:xfrm>
            <a:prstGeom prst="line">
              <a:avLst/>
            </a:prstGeom>
            <a:noFill/>
            <a:ln w="9525">
              <a:solidFill>
                <a:schemeClr val="tx1"/>
              </a:solidFill>
              <a:round/>
              <a:headEnd/>
              <a:tailEnd type="triangle" w="med" len="med"/>
            </a:ln>
          </p:spPr>
          <p:txBody>
            <a:bodyPr/>
            <a:lstStyle/>
            <a:p>
              <a:endParaRPr lang="zh-TW" altLang="en-US"/>
            </a:p>
          </p:txBody>
        </p:sp>
        <p:sp>
          <p:nvSpPr>
            <p:cNvPr id="3098" name="Text Box 24"/>
            <p:cNvSpPr txBox="1">
              <a:spLocks noChangeArrowheads="1"/>
            </p:cNvSpPr>
            <p:nvPr/>
          </p:nvSpPr>
          <p:spPr bwMode="auto">
            <a:xfrm>
              <a:off x="3638" y="3896"/>
              <a:ext cx="622" cy="233"/>
            </a:xfrm>
            <a:prstGeom prst="rect">
              <a:avLst/>
            </a:prstGeom>
            <a:noFill/>
            <a:ln w="9525">
              <a:noFill/>
              <a:miter lim="800000"/>
              <a:headEnd/>
              <a:tailEnd/>
            </a:ln>
          </p:spPr>
          <p:txBody>
            <a:bodyPr wrap="none">
              <a:spAutoFit/>
            </a:bodyPr>
            <a:lstStyle/>
            <a:p>
              <a:r>
                <a:rPr lang="en-US" altLang="zh-TW"/>
                <a:t>q (nm</a:t>
              </a:r>
              <a:r>
                <a:rPr lang="en-US" altLang="zh-TW" baseline="30000"/>
                <a:t>-1</a:t>
              </a:r>
              <a:r>
                <a:rPr lang="en-US" altLang="zh-TW"/>
                <a:t>)</a:t>
              </a:r>
            </a:p>
          </p:txBody>
        </p:sp>
        <p:sp>
          <p:nvSpPr>
            <p:cNvPr id="3099" name="Freeform 25"/>
            <p:cNvSpPr>
              <a:spLocks/>
            </p:cNvSpPr>
            <p:nvPr/>
          </p:nvSpPr>
          <p:spPr bwMode="auto">
            <a:xfrm>
              <a:off x="1487" y="2691"/>
              <a:ext cx="2158" cy="1186"/>
            </a:xfrm>
            <a:custGeom>
              <a:avLst/>
              <a:gdLst>
                <a:gd name="T0" fmla="*/ 0 w 2158"/>
                <a:gd name="T1" fmla="*/ 0 h 1186"/>
                <a:gd name="T2" fmla="*/ 78 w 2158"/>
                <a:gd name="T3" fmla="*/ 26 h 1186"/>
                <a:gd name="T4" fmla="*/ 146 w 2158"/>
                <a:gd name="T5" fmla="*/ 120 h 1186"/>
                <a:gd name="T6" fmla="*/ 164 w 2158"/>
                <a:gd name="T7" fmla="*/ 146 h 1186"/>
                <a:gd name="T8" fmla="*/ 207 w 2158"/>
                <a:gd name="T9" fmla="*/ 249 h 1186"/>
                <a:gd name="T10" fmla="*/ 250 w 2158"/>
                <a:gd name="T11" fmla="*/ 421 h 1186"/>
                <a:gd name="T12" fmla="*/ 267 w 2158"/>
                <a:gd name="T13" fmla="*/ 541 h 1186"/>
                <a:gd name="T14" fmla="*/ 301 w 2158"/>
                <a:gd name="T15" fmla="*/ 765 h 1186"/>
                <a:gd name="T16" fmla="*/ 353 w 2158"/>
                <a:gd name="T17" fmla="*/ 791 h 1186"/>
                <a:gd name="T18" fmla="*/ 413 w 2158"/>
                <a:gd name="T19" fmla="*/ 782 h 1186"/>
                <a:gd name="T20" fmla="*/ 473 w 2158"/>
                <a:gd name="T21" fmla="*/ 713 h 1186"/>
                <a:gd name="T22" fmla="*/ 559 w 2158"/>
                <a:gd name="T23" fmla="*/ 627 h 1186"/>
                <a:gd name="T24" fmla="*/ 611 w 2158"/>
                <a:gd name="T25" fmla="*/ 567 h 1186"/>
                <a:gd name="T26" fmla="*/ 662 w 2158"/>
                <a:gd name="T27" fmla="*/ 550 h 1186"/>
                <a:gd name="T28" fmla="*/ 748 w 2158"/>
                <a:gd name="T29" fmla="*/ 559 h 1186"/>
                <a:gd name="T30" fmla="*/ 800 w 2158"/>
                <a:gd name="T31" fmla="*/ 593 h 1186"/>
                <a:gd name="T32" fmla="*/ 826 w 2158"/>
                <a:gd name="T33" fmla="*/ 610 h 1186"/>
                <a:gd name="T34" fmla="*/ 903 w 2158"/>
                <a:gd name="T35" fmla="*/ 731 h 1186"/>
                <a:gd name="T36" fmla="*/ 955 w 2158"/>
                <a:gd name="T37" fmla="*/ 817 h 1186"/>
                <a:gd name="T38" fmla="*/ 1041 w 2158"/>
                <a:gd name="T39" fmla="*/ 928 h 1186"/>
                <a:gd name="T40" fmla="*/ 1058 w 2158"/>
                <a:gd name="T41" fmla="*/ 954 h 1186"/>
                <a:gd name="T42" fmla="*/ 1212 w 2158"/>
                <a:gd name="T43" fmla="*/ 1040 h 1186"/>
                <a:gd name="T44" fmla="*/ 1513 w 2158"/>
                <a:gd name="T45" fmla="*/ 1126 h 1186"/>
                <a:gd name="T46" fmla="*/ 1668 w 2158"/>
                <a:gd name="T47" fmla="*/ 1117 h 1186"/>
                <a:gd name="T48" fmla="*/ 1737 w 2158"/>
                <a:gd name="T49" fmla="*/ 1057 h 1186"/>
                <a:gd name="T50" fmla="*/ 1763 w 2158"/>
                <a:gd name="T51" fmla="*/ 1014 h 1186"/>
                <a:gd name="T52" fmla="*/ 1823 w 2158"/>
                <a:gd name="T53" fmla="*/ 928 h 1186"/>
                <a:gd name="T54" fmla="*/ 1866 w 2158"/>
                <a:gd name="T55" fmla="*/ 1032 h 1186"/>
                <a:gd name="T56" fmla="*/ 1926 w 2158"/>
                <a:gd name="T57" fmla="*/ 885 h 1186"/>
                <a:gd name="T58" fmla="*/ 1952 w 2158"/>
                <a:gd name="T59" fmla="*/ 868 h 1186"/>
                <a:gd name="T60" fmla="*/ 2107 w 2158"/>
                <a:gd name="T61" fmla="*/ 1160 h 1186"/>
                <a:gd name="T62" fmla="*/ 2158 w 2158"/>
                <a:gd name="T63" fmla="*/ 1178 h 118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158"/>
                <a:gd name="T97" fmla="*/ 0 h 1186"/>
                <a:gd name="T98" fmla="*/ 2158 w 2158"/>
                <a:gd name="T99" fmla="*/ 1186 h 118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158" h="1186">
                  <a:moveTo>
                    <a:pt x="0" y="0"/>
                  </a:moveTo>
                  <a:cubicBezTo>
                    <a:pt x="26" y="8"/>
                    <a:pt x="78" y="26"/>
                    <a:pt x="78" y="26"/>
                  </a:cubicBezTo>
                  <a:cubicBezTo>
                    <a:pt x="100" y="58"/>
                    <a:pt x="124" y="87"/>
                    <a:pt x="146" y="120"/>
                  </a:cubicBezTo>
                  <a:cubicBezTo>
                    <a:pt x="152" y="129"/>
                    <a:pt x="164" y="146"/>
                    <a:pt x="164" y="146"/>
                  </a:cubicBezTo>
                  <a:cubicBezTo>
                    <a:pt x="175" y="182"/>
                    <a:pt x="180" y="223"/>
                    <a:pt x="207" y="249"/>
                  </a:cubicBezTo>
                  <a:cubicBezTo>
                    <a:pt x="220" y="306"/>
                    <a:pt x="235" y="364"/>
                    <a:pt x="250" y="421"/>
                  </a:cubicBezTo>
                  <a:cubicBezTo>
                    <a:pt x="254" y="461"/>
                    <a:pt x="263" y="501"/>
                    <a:pt x="267" y="541"/>
                  </a:cubicBezTo>
                  <a:cubicBezTo>
                    <a:pt x="269" y="567"/>
                    <a:pt x="266" y="721"/>
                    <a:pt x="301" y="765"/>
                  </a:cubicBezTo>
                  <a:cubicBezTo>
                    <a:pt x="312" y="779"/>
                    <a:pt x="337" y="785"/>
                    <a:pt x="353" y="791"/>
                  </a:cubicBezTo>
                  <a:cubicBezTo>
                    <a:pt x="373" y="788"/>
                    <a:pt x="394" y="788"/>
                    <a:pt x="413" y="782"/>
                  </a:cubicBezTo>
                  <a:cubicBezTo>
                    <a:pt x="444" y="773"/>
                    <a:pt x="458" y="736"/>
                    <a:pt x="473" y="713"/>
                  </a:cubicBezTo>
                  <a:cubicBezTo>
                    <a:pt x="492" y="685"/>
                    <a:pt x="532" y="646"/>
                    <a:pt x="559" y="627"/>
                  </a:cubicBezTo>
                  <a:cubicBezTo>
                    <a:pt x="571" y="609"/>
                    <a:pt x="590" y="577"/>
                    <a:pt x="611" y="567"/>
                  </a:cubicBezTo>
                  <a:cubicBezTo>
                    <a:pt x="627" y="559"/>
                    <a:pt x="662" y="550"/>
                    <a:pt x="662" y="550"/>
                  </a:cubicBezTo>
                  <a:cubicBezTo>
                    <a:pt x="691" y="553"/>
                    <a:pt x="720" y="550"/>
                    <a:pt x="748" y="559"/>
                  </a:cubicBezTo>
                  <a:cubicBezTo>
                    <a:pt x="768" y="565"/>
                    <a:pt x="783" y="582"/>
                    <a:pt x="800" y="593"/>
                  </a:cubicBezTo>
                  <a:cubicBezTo>
                    <a:pt x="809" y="599"/>
                    <a:pt x="826" y="610"/>
                    <a:pt x="826" y="610"/>
                  </a:cubicBezTo>
                  <a:cubicBezTo>
                    <a:pt x="840" y="656"/>
                    <a:pt x="870" y="696"/>
                    <a:pt x="903" y="731"/>
                  </a:cubicBezTo>
                  <a:cubicBezTo>
                    <a:pt x="912" y="757"/>
                    <a:pt x="936" y="798"/>
                    <a:pt x="955" y="817"/>
                  </a:cubicBezTo>
                  <a:cubicBezTo>
                    <a:pt x="969" y="862"/>
                    <a:pt x="1008" y="895"/>
                    <a:pt x="1041" y="928"/>
                  </a:cubicBezTo>
                  <a:cubicBezTo>
                    <a:pt x="1048" y="935"/>
                    <a:pt x="1051" y="947"/>
                    <a:pt x="1058" y="954"/>
                  </a:cubicBezTo>
                  <a:cubicBezTo>
                    <a:pt x="1103" y="999"/>
                    <a:pt x="1158" y="1014"/>
                    <a:pt x="1212" y="1040"/>
                  </a:cubicBezTo>
                  <a:cubicBezTo>
                    <a:pt x="1310" y="1088"/>
                    <a:pt x="1405" y="1112"/>
                    <a:pt x="1513" y="1126"/>
                  </a:cubicBezTo>
                  <a:cubicBezTo>
                    <a:pt x="1565" y="1123"/>
                    <a:pt x="1617" y="1124"/>
                    <a:pt x="1668" y="1117"/>
                  </a:cubicBezTo>
                  <a:cubicBezTo>
                    <a:pt x="1694" y="1113"/>
                    <a:pt x="1715" y="1071"/>
                    <a:pt x="1737" y="1057"/>
                  </a:cubicBezTo>
                  <a:cubicBezTo>
                    <a:pt x="1759" y="989"/>
                    <a:pt x="1728" y="1072"/>
                    <a:pt x="1763" y="1014"/>
                  </a:cubicBezTo>
                  <a:cubicBezTo>
                    <a:pt x="1785" y="977"/>
                    <a:pt x="1778" y="944"/>
                    <a:pt x="1823" y="928"/>
                  </a:cubicBezTo>
                  <a:cubicBezTo>
                    <a:pt x="1851" y="958"/>
                    <a:pt x="1853" y="994"/>
                    <a:pt x="1866" y="1032"/>
                  </a:cubicBezTo>
                  <a:cubicBezTo>
                    <a:pt x="1906" y="990"/>
                    <a:pt x="1897" y="920"/>
                    <a:pt x="1926" y="885"/>
                  </a:cubicBezTo>
                  <a:cubicBezTo>
                    <a:pt x="1933" y="877"/>
                    <a:pt x="1943" y="874"/>
                    <a:pt x="1952" y="868"/>
                  </a:cubicBezTo>
                  <a:cubicBezTo>
                    <a:pt x="1975" y="968"/>
                    <a:pt x="1990" y="1124"/>
                    <a:pt x="2107" y="1160"/>
                  </a:cubicBezTo>
                  <a:cubicBezTo>
                    <a:pt x="2132" y="1186"/>
                    <a:pt x="2116" y="1178"/>
                    <a:pt x="2158" y="1178"/>
                  </a:cubicBezTo>
                </a:path>
              </a:pathLst>
            </a:custGeom>
            <a:noFill/>
            <a:ln w="9525">
              <a:solidFill>
                <a:schemeClr val="tx1"/>
              </a:solidFill>
              <a:round/>
              <a:headEnd/>
              <a:tailEnd/>
            </a:ln>
          </p:spPr>
          <p:txBody>
            <a:bodyPr/>
            <a:lstStyle/>
            <a:p>
              <a:endParaRPr lang="zh-TW" altLang="en-US"/>
            </a:p>
          </p:txBody>
        </p:sp>
        <p:sp>
          <p:nvSpPr>
            <p:cNvPr id="3100" name="Text Box 26"/>
            <p:cNvSpPr txBox="1">
              <a:spLocks noChangeArrowheads="1"/>
            </p:cNvSpPr>
            <p:nvPr/>
          </p:nvSpPr>
          <p:spPr bwMode="auto">
            <a:xfrm>
              <a:off x="1791" y="2493"/>
              <a:ext cx="2620" cy="523"/>
            </a:xfrm>
            <a:prstGeom prst="rect">
              <a:avLst/>
            </a:prstGeom>
            <a:noFill/>
            <a:ln w="9525">
              <a:noFill/>
              <a:miter lim="800000"/>
              <a:headEnd/>
              <a:tailEnd/>
            </a:ln>
          </p:spPr>
          <p:txBody>
            <a:bodyPr wrap="none">
              <a:spAutoFit/>
            </a:bodyPr>
            <a:lstStyle/>
            <a:p>
              <a:r>
                <a:rPr lang="en-US" altLang="zh-TW" dirty="0"/>
                <a:t>SAXS - 1-</a:t>
              </a:r>
              <a:r>
                <a:rPr lang="en-US" altLang="zh-TW" dirty="0" smtClean="0"/>
                <a:t>100 nm </a:t>
              </a:r>
              <a:r>
                <a:rPr lang="en-US" altLang="zh-TW" dirty="0"/>
                <a:t>scale features</a:t>
              </a:r>
            </a:p>
            <a:p>
              <a:r>
                <a:rPr lang="en-US" altLang="zh-TW" dirty="0"/>
                <a:t>           - size and shape</a:t>
              </a:r>
            </a:p>
          </p:txBody>
        </p:sp>
        <p:sp>
          <p:nvSpPr>
            <p:cNvPr id="3101" name="Text Box 27"/>
            <p:cNvSpPr txBox="1">
              <a:spLocks noChangeArrowheads="1"/>
            </p:cNvSpPr>
            <p:nvPr/>
          </p:nvSpPr>
          <p:spPr bwMode="auto">
            <a:xfrm>
              <a:off x="3608" y="2923"/>
              <a:ext cx="1882" cy="465"/>
            </a:xfrm>
            <a:prstGeom prst="rect">
              <a:avLst/>
            </a:prstGeom>
            <a:noFill/>
            <a:ln w="9525">
              <a:noFill/>
              <a:miter lim="800000"/>
              <a:headEnd/>
              <a:tailEnd/>
            </a:ln>
          </p:spPr>
          <p:txBody>
            <a:bodyPr>
              <a:spAutoFit/>
            </a:bodyPr>
            <a:lstStyle/>
            <a:p>
              <a:r>
                <a:rPr lang="en-US" altLang="zh-TW" sz="1800" dirty="0"/>
                <a:t>WAXS - molecular packing</a:t>
              </a:r>
            </a:p>
            <a:p>
              <a:r>
                <a:rPr lang="en-US" altLang="zh-TW" sz="1800" dirty="0"/>
                <a:t>            - crystal </a:t>
              </a:r>
              <a:r>
                <a:rPr lang="en-US" altLang="zh-TW" dirty="0"/>
                <a:t>structure</a:t>
              </a:r>
            </a:p>
          </p:txBody>
        </p:sp>
        <p:grpSp>
          <p:nvGrpSpPr>
            <p:cNvPr id="3102" name="Group 33"/>
            <p:cNvGrpSpPr>
              <a:grpSpLocks/>
            </p:cNvGrpSpPr>
            <p:nvPr/>
          </p:nvGrpSpPr>
          <p:grpSpPr bwMode="auto">
            <a:xfrm>
              <a:off x="3606" y="3158"/>
              <a:ext cx="408" cy="408"/>
              <a:chOff x="3379" y="2795"/>
              <a:chExt cx="408" cy="408"/>
            </a:xfrm>
          </p:grpSpPr>
          <p:sp>
            <p:nvSpPr>
              <p:cNvPr id="3104" name="Oval 28"/>
              <p:cNvSpPr>
                <a:spLocks noChangeArrowheads="1"/>
              </p:cNvSpPr>
              <p:nvPr/>
            </p:nvSpPr>
            <p:spPr bwMode="auto">
              <a:xfrm>
                <a:off x="3379" y="2795"/>
                <a:ext cx="136" cy="136"/>
              </a:xfrm>
              <a:prstGeom prst="ellipse">
                <a:avLst/>
              </a:prstGeom>
              <a:solidFill>
                <a:schemeClr val="accent1"/>
              </a:solidFill>
              <a:ln w="9525">
                <a:solidFill>
                  <a:schemeClr val="tx1"/>
                </a:solidFill>
                <a:round/>
                <a:headEnd/>
                <a:tailEnd/>
              </a:ln>
            </p:spPr>
            <p:txBody>
              <a:bodyPr wrap="none" anchor="ctr"/>
              <a:lstStyle/>
              <a:p>
                <a:endParaRPr lang="zh-TW" altLang="en-US"/>
              </a:p>
            </p:txBody>
          </p:sp>
          <p:sp>
            <p:nvSpPr>
              <p:cNvPr id="3105" name="Oval 29"/>
              <p:cNvSpPr>
                <a:spLocks noChangeArrowheads="1"/>
              </p:cNvSpPr>
              <p:nvPr/>
            </p:nvSpPr>
            <p:spPr bwMode="auto">
              <a:xfrm>
                <a:off x="3515" y="2931"/>
                <a:ext cx="136" cy="136"/>
              </a:xfrm>
              <a:prstGeom prst="ellipse">
                <a:avLst/>
              </a:prstGeom>
              <a:solidFill>
                <a:schemeClr val="accent1"/>
              </a:solidFill>
              <a:ln w="9525">
                <a:solidFill>
                  <a:schemeClr val="tx1"/>
                </a:solidFill>
                <a:round/>
                <a:headEnd/>
                <a:tailEnd/>
              </a:ln>
            </p:spPr>
            <p:txBody>
              <a:bodyPr wrap="none" anchor="ctr"/>
              <a:lstStyle/>
              <a:p>
                <a:endParaRPr lang="zh-TW" altLang="en-US"/>
              </a:p>
            </p:txBody>
          </p:sp>
          <p:sp>
            <p:nvSpPr>
              <p:cNvPr id="3106" name="Oval 30"/>
              <p:cNvSpPr>
                <a:spLocks noChangeArrowheads="1"/>
              </p:cNvSpPr>
              <p:nvPr/>
            </p:nvSpPr>
            <p:spPr bwMode="auto">
              <a:xfrm>
                <a:off x="3651" y="3067"/>
                <a:ext cx="136" cy="136"/>
              </a:xfrm>
              <a:prstGeom prst="ellipse">
                <a:avLst/>
              </a:prstGeom>
              <a:solidFill>
                <a:schemeClr val="accent1"/>
              </a:solidFill>
              <a:ln w="9525">
                <a:solidFill>
                  <a:schemeClr val="tx1"/>
                </a:solidFill>
                <a:round/>
                <a:headEnd/>
                <a:tailEnd/>
              </a:ln>
            </p:spPr>
            <p:txBody>
              <a:bodyPr wrap="none" anchor="ctr"/>
              <a:lstStyle/>
              <a:p>
                <a:endParaRPr lang="zh-TW" altLang="en-US"/>
              </a:p>
            </p:txBody>
          </p:sp>
          <p:sp>
            <p:nvSpPr>
              <p:cNvPr id="3107" name="Oval 31"/>
              <p:cNvSpPr>
                <a:spLocks noChangeArrowheads="1"/>
              </p:cNvSpPr>
              <p:nvPr/>
            </p:nvSpPr>
            <p:spPr bwMode="auto">
              <a:xfrm>
                <a:off x="3651" y="2795"/>
                <a:ext cx="136" cy="136"/>
              </a:xfrm>
              <a:prstGeom prst="ellipse">
                <a:avLst/>
              </a:prstGeom>
              <a:solidFill>
                <a:schemeClr val="accent1"/>
              </a:solidFill>
              <a:ln w="9525">
                <a:solidFill>
                  <a:schemeClr val="tx1"/>
                </a:solidFill>
                <a:round/>
                <a:headEnd/>
                <a:tailEnd/>
              </a:ln>
            </p:spPr>
            <p:txBody>
              <a:bodyPr wrap="none" anchor="ctr"/>
              <a:lstStyle/>
              <a:p>
                <a:endParaRPr lang="zh-TW" altLang="en-US"/>
              </a:p>
            </p:txBody>
          </p:sp>
          <p:sp>
            <p:nvSpPr>
              <p:cNvPr id="3108" name="Oval 32"/>
              <p:cNvSpPr>
                <a:spLocks noChangeArrowheads="1"/>
              </p:cNvSpPr>
              <p:nvPr/>
            </p:nvSpPr>
            <p:spPr bwMode="auto">
              <a:xfrm>
                <a:off x="3379" y="3067"/>
                <a:ext cx="136" cy="136"/>
              </a:xfrm>
              <a:prstGeom prst="ellipse">
                <a:avLst/>
              </a:prstGeom>
              <a:solidFill>
                <a:schemeClr val="accent1"/>
              </a:solidFill>
              <a:ln w="9525">
                <a:solidFill>
                  <a:schemeClr val="tx1"/>
                </a:solidFill>
                <a:round/>
                <a:headEnd/>
                <a:tailEnd/>
              </a:ln>
            </p:spPr>
            <p:txBody>
              <a:bodyPr wrap="none" anchor="ctr"/>
              <a:lstStyle/>
              <a:p>
                <a:endParaRPr lang="zh-TW" altLang="en-US"/>
              </a:p>
            </p:txBody>
          </p:sp>
        </p:grpSp>
        <p:sp>
          <p:nvSpPr>
            <p:cNvPr id="3103" name="Text Box 35"/>
            <p:cNvSpPr txBox="1">
              <a:spLocks noChangeArrowheads="1"/>
            </p:cNvSpPr>
            <p:nvPr/>
          </p:nvSpPr>
          <p:spPr bwMode="auto">
            <a:xfrm>
              <a:off x="1182" y="2568"/>
              <a:ext cx="156" cy="231"/>
            </a:xfrm>
            <a:prstGeom prst="rect">
              <a:avLst/>
            </a:prstGeom>
            <a:noFill/>
            <a:ln w="9525">
              <a:noFill/>
              <a:miter lim="800000"/>
              <a:headEnd/>
              <a:tailEnd/>
            </a:ln>
          </p:spPr>
          <p:txBody>
            <a:bodyPr wrap="none">
              <a:spAutoFit/>
            </a:bodyPr>
            <a:lstStyle/>
            <a:p>
              <a:r>
                <a:rPr lang="en-US" altLang="zh-TW"/>
                <a:t>I</a:t>
              </a:r>
            </a:p>
          </p:txBody>
        </p:sp>
      </p:grpSp>
      <p:sp>
        <p:nvSpPr>
          <p:cNvPr id="36" name="TextBox 35"/>
          <p:cNvSpPr txBox="1"/>
          <p:nvPr/>
        </p:nvSpPr>
        <p:spPr>
          <a:xfrm>
            <a:off x="1000125" y="214313"/>
            <a:ext cx="7485063" cy="461962"/>
          </a:xfrm>
          <a:prstGeom prst="rect">
            <a:avLst/>
          </a:prstGeom>
          <a:noFill/>
        </p:spPr>
        <p:txBody>
          <a:bodyPr wrap="none">
            <a:spAutoFit/>
          </a:bodyPr>
          <a:lstStyle/>
          <a:p>
            <a:pPr>
              <a:defRPr/>
            </a:pPr>
            <a:r>
              <a:rPr lang="en-US" altLang="zh-TW" sz="2400" b="1" kern="10" dirty="0">
                <a:ln w="9525">
                  <a:noFill/>
                  <a:round/>
                  <a:headEnd/>
                  <a:tailEnd/>
                </a:ln>
                <a:effectLst>
                  <a:outerShdw dist="35921" dir="2700000" algn="ctr" rotWithShape="0">
                    <a:srgbClr val="C0C0C0">
                      <a:alpha val="79999"/>
                    </a:srgbClr>
                  </a:outerShdw>
                </a:effectLst>
                <a:latin typeface="Arial"/>
                <a:cs typeface="Arial"/>
              </a:rPr>
              <a:t>Small/ Wide Angle </a:t>
            </a:r>
            <a:r>
              <a:rPr lang="en-US" altLang="zh-TW" sz="2400" b="1" kern="10">
                <a:ln w="9525">
                  <a:noFill/>
                  <a:round/>
                  <a:headEnd/>
                  <a:tailEnd/>
                </a:ln>
                <a:effectLst>
                  <a:outerShdw dist="35921" dir="2700000" algn="ctr" rotWithShape="0">
                    <a:srgbClr val="C0C0C0">
                      <a:alpha val="79999"/>
                    </a:srgbClr>
                  </a:outerShdw>
                </a:effectLst>
                <a:latin typeface="Arial"/>
                <a:cs typeface="Arial"/>
              </a:rPr>
              <a:t>X-ray Scattering (SAXS/ WAXS)</a:t>
            </a:r>
            <a:endParaRPr lang="zh-TW" altLang="en-US" sz="2400" b="1" kern="10" dirty="0">
              <a:ln w="9525">
                <a:noFill/>
                <a:round/>
                <a:headEnd/>
                <a:tailEnd/>
              </a:ln>
              <a:effectLst>
                <a:outerShdw dist="35921" dir="2700000" algn="ctr" rotWithShape="0">
                  <a:srgbClr val="C0C0C0">
                    <a:alpha val="79999"/>
                  </a:srgbClr>
                </a:outerShdw>
              </a:effectLst>
              <a:latin typeface="Arial"/>
              <a:cs typeface="Arial"/>
            </a:endParaRPr>
          </a:p>
        </p:txBody>
      </p:sp>
      <p:graphicFrame>
        <p:nvGraphicFramePr>
          <p:cNvPr id="3077" name="Object 36"/>
          <p:cNvGraphicFramePr>
            <a:graphicFrameLocks noChangeAspect="1"/>
          </p:cNvGraphicFramePr>
          <p:nvPr/>
        </p:nvGraphicFramePr>
        <p:xfrm>
          <a:off x="7643813" y="2857500"/>
          <a:ext cx="815975" cy="690563"/>
        </p:xfrm>
        <a:graphic>
          <a:graphicData uri="http://schemas.openxmlformats.org/presentationml/2006/ole">
            <mc:AlternateContent xmlns:mc="http://schemas.openxmlformats.org/markup-compatibility/2006">
              <mc:Choice xmlns:v="urn:schemas-microsoft-com:vml" Requires="v">
                <p:oleObj spid="_x0000_s32821" name="Equation" r:id="rId10" imgW="494956" imgH="418893" progId="Equation.3">
                  <p:embed/>
                </p:oleObj>
              </mc:Choice>
              <mc:Fallback>
                <p:oleObj name="Equation" r:id="rId10" imgW="494956" imgH="418893" progId="Equation.3">
                  <p:embed/>
                  <p:pic>
                    <p:nvPicPr>
                      <p:cNvPr id="0" name="Picture 44"/>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43813" y="2857500"/>
                        <a:ext cx="815975" cy="690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092" name="Straight Arrow Connector 37"/>
          <p:cNvCxnSpPr>
            <a:cxnSpLocks noChangeShapeType="1"/>
          </p:cNvCxnSpPr>
          <p:nvPr/>
        </p:nvCxnSpPr>
        <p:spPr bwMode="auto">
          <a:xfrm flipV="1">
            <a:off x="2000250" y="1285875"/>
            <a:ext cx="928688" cy="428625"/>
          </a:xfrm>
          <a:prstGeom prst="straightConnector1">
            <a:avLst/>
          </a:prstGeom>
          <a:noFill/>
          <a:ln w="25400" algn="ctr">
            <a:solidFill>
              <a:schemeClr val="tx1"/>
            </a:solidFill>
            <a:round/>
            <a:headEnd/>
            <a:tailEnd type="arrow" w="med" len="med"/>
          </a:ln>
        </p:spPr>
      </p:cxnSp>
      <p:cxnSp>
        <p:nvCxnSpPr>
          <p:cNvPr id="3093" name="Straight Connector 39"/>
          <p:cNvCxnSpPr>
            <a:cxnSpLocks noChangeShapeType="1"/>
          </p:cNvCxnSpPr>
          <p:nvPr/>
        </p:nvCxnSpPr>
        <p:spPr bwMode="auto">
          <a:xfrm>
            <a:off x="1933575" y="1711325"/>
            <a:ext cx="1066800" cy="33338"/>
          </a:xfrm>
          <a:prstGeom prst="line">
            <a:avLst/>
          </a:prstGeom>
          <a:noFill/>
          <a:ln w="25400" algn="ctr">
            <a:solidFill>
              <a:schemeClr val="tx1"/>
            </a:solidFill>
            <a:round/>
            <a:headEnd/>
            <a:tailEnd/>
          </a:ln>
        </p:spPr>
      </p:cxnSp>
      <p:sp>
        <p:nvSpPr>
          <p:cNvPr id="3094" name="TextBox 40"/>
          <p:cNvSpPr txBox="1">
            <a:spLocks noChangeArrowheads="1"/>
          </p:cNvSpPr>
          <p:nvPr/>
        </p:nvSpPr>
        <p:spPr bwMode="auto">
          <a:xfrm>
            <a:off x="2546350" y="1387475"/>
            <a:ext cx="446531" cy="400110"/>
          </a:xfrm>
          <a:prstGeom prst="rect">
            <a:avLst/>
          </a:prstGeom>
          <a:noFill/>
          <a:ln w="9525">
            <a:noFill/>
            <a:miter lim="800000"/>
            <a:headEnd/>
            <a:tailEnd/>
          </a:ln>
        </p:spPr>
        <p:txBody>
          <a:bodyPr wrap="none">
            <a:spAutoFit/>
          </a:bodyPr>
          <a:lstStyle/>
          <a:p>
            <a:r>
              <a:rPr lang="en-US" altLang="zh-TW" sz="2000" dirty="0"/>
              <a:t>2</a:t>
            </a:r>
            <a:r>
              <a:rPr lang="en-US" altLang="zh-TW" sz="2000" dirty="0">
                <a:latin typeface="Symbol" pitchFamily="18" charset="2"/>
              </a:rPr>
              <a:t>q</a:t>
            </a:r>
            <a:endParaRPr lang="zh-TW" altLang="en-US" sz="2000" dirty="0">
              <a:latin typeface="Symbol" pitchFamily="18" charset="2"/>
            </a:endParaRPr>
          </a:p>
        </p:txBody>
      </p:sp>
    </p:spTree>
    <p:extLst>
      <p:ext uri="{BB962C8B-B14F-4D97-AF65-F5344CB8AC3E}">
        <p14:creationId xmlns:p14="http://schemas.microsoft.com/office/powerpoint/2010/main" val="232343460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Picture 5" descr="SAXS_sample_pic"/>
          <p:cNvPicPr>
            <a:picLocks noChangeAspect="1" noChangeArrowheads="1"/>
          </p:cNvPicPr>
          <p:nvPr/>
        </p:nvPicPr>
        <p:blipFill>
          <a:blip r:embed="rId2" cstate="print"/>
          <a:srcRect/>
          <a:stretch>
            <a:fillRect/>
          </a:stretch>
        </p:blipFill>
        <p:spPr bwMode="auto">
          <a:xfrm>
            <a:off x="1285875" y="4071938"/>
            <a:ext cx="2124075" cy="2141537"/>
          </a:xfrm>
          <a:prstGeom prst="rect">
            <a:avLst/>
          </a:prstGeom>
          <a:noFill/>
          <a:ln w="9525">
            <a:noFill/>
            <a:miter lim="800000"/>
            <a:headEnd/>
            <a:tailEnd/>
          </a:ln>
        </p:spPr>
      </p:pic>
      <p:sp>
        <p:nvSpPr>
          <p:cNvPr id="31747" name="Text Box 6"/>
          <p:cNvSpPr txBox="1">
            <a:spLocks noChangeArrowheads="1"/>
          </p:cNvSpPr>
          <p:nvPr/>
        </p:nvSpPr>
        <p:spPr bwMode="auto">
          <a:xfrm>
            <a:off x="3571875" y="4005263"/>
            <a:ext cx="1571625" cy="1015663"/>
          </a:xfrm>
          <a:prstGeom prst="rect">
            <a:avLst/>
          </a:prstGeom>
          <a:noFill/>
          <a:ln w="9525">
            <a:noFill/>
            <a:miter lim="800000"/>
            <a:headEnd/>
            <a:tailEnd/>
          </a:ln>
        </p:spPr>
        <p:txBody>
          <a:bodyPr>
            <a:spAutoFit/>
          </a:bodyPr>
          <a:lstStyle/>
          <a:p>
            <a:r>
              <a:rPr lang="en-US" altLang="zh-TW" sz="2000" dirty="0"/>
              <a:t>Do an angle averaged integration</a:t>
            </a:r>
          </a:p>
        </p:txBody>
      </p:sp>
      <p:sp>
        <p:nvSpPr>
          <p:cNvPr id="31748" name="Text Box 7"/>
          <p:cNvSpPr txBox="1">
            <a:spLocks noChangeArrowheads="1"/>
          </p:cNvSpPr>
          <p:nvPr/>
        </p:nvSpPr>
        <p:spPr bwMode="auto">
          <a:xfrm>
            <a:off x="835025" y="6348413"/>
            <a:ext cx="2665413" cy="400110"/>
          </a:xfrm>
          <a:prstGeom prst="rect">
            <a:avLst/>
          </a:prstGeom>
          <a:noFill/>
          <a:ln w="9525">
            <a:noFill/>
            <a:miter lim="800000"/>
            <a:headEnd/>
            <a:tailEnd/>
          </a:ln>
        </p:spPr>
        <p:txBody>
          <a:bodyPr>
            <a:spAutoFit/>
          </a:bodyPr>
          <a:lstStyle/>
          <a:p>
            <a:pPr>
              <a:spcBef>
                <a:spcPct val="50000"/>
              </a:spcBef>
            </a:pPr>
            <a:r>
              <a:rPr lang="en-US" altLang="zh-TW" sz="2000" dirty="0"/>
              <a:t>2D images from SAXS</a:t>
            </a:r>
          </a:p>
        </p:txBody>
      </p:sp>
      <p:sp>
        <p:nvSpPr>
          <p:cNvPr id="31749" name="AutoShape 8"/>
          <p:cNvSpPr>
            <a:spLocks noChangeArrowheads="1"/>
          </p:cNvSpPr>
          <p:nvPr/>
        </p:nvSpPr>
        <p:spPr bwMode="auto">
          <a:xfrm rot="5400000">
            <a:off x="1854200" y="3146425"/>
            <a:ext cx="1081088" cy="503238"/>
          </a:xfrm>
          <a:prstGeom prst="rightArrow">
            <a:avLst>
              <a:gd name="adj1" fmla="val 50000"/>
              <a:gd name="adj2" fmla="val 53707"/>
            </a:avLst>
          </a:prstGeom>
          <a:solidFill>
            <a:schemeClr val="accent1"/>
          </a:solidFill>
          <a:ln w="9525">
            <a:solidFill>
              <a:schemeClr val="tx1"/>
            </a:solidFill>
            <a:miter lim="800000"/>
            <a:headEnd/>
            <a:tailEnd/>
          </a:ln>
        </p:spPr>
        <p:txBody>
          <a:bodyPr wrap="none" anchor="ctr"/>
          <a:lstStyle/>
          <a:p>
            <a:pPr algn="ctr"/>
            <a:endParaRPr lang="en-US" altLang="zh-TW"/>
          </a:p>
        </p:txBody>
      </p:sp>
      <p:pic>
        <p:nvPicPr>
          <p:cNvPr id="31750" name="Picture 9"/>
          <p:cNvPicPr>
            <a:picLocks noChangeAspect="1" noChangeArrowheads="1"/>
          </p:cNvPicPr>
          <p:nvPr/>
        </p:nvPicPr>
        <p:blipFill>
          <a:blip r:embed="rId3" cstate="print"/>
          <a:srcRect/>
          <a:stretch>
            <a:fillRect/>
          </a:stretch>
        </p:blipFill>
        <p:spPr bwMode="auto">
          <a:xfrm>
            <a:off x="4929188" y="4000500"/>
            <a:ext cx="4038600" cy="2132013"/>
          </a:xfrm>
          <a:prstGeom prst="rect">
            <a:avLst/>
          </a:prstGeom>
          <a:noFill/>
          <a:ln w="9525">
            <a:noFill/>
            <a:miter lim="800000"/>
            <a:headEnd/>
            <a:tailEnd/>
          </a:ln>
        </p:spPr>
      </p:pic>
      <p:sp>
        <p:nvSpPr>
          <p:cNvPr id="31751" name="Text Box 10"/>
          <p:cNvSpPr txBox="1">
            <a:spLocks noChangeArrowheads="1"/>
          </p:cNvSpPr>
          <p:nvPr/>
        </p:nvSpPr>
        <p:spPr bwMode="auto">
          <a:xfrm>
            <a:off x="5181600" y="3505200"/>
            <a:ext cx="3529012" cy="461665"/>
          </a:xfrm>
          <a:prstGeom prst="rect">
            <a:avLst/>
          </a:prstGeom>
          <a:noFill/>
          <a:ln w="9525">
            <a:noFill/>
            <a:miter lim="800000"/>
            <a:headEnd/>
            <a:tailEnd/>
          </a:ln>
        </p:spPr>
        <p:txBody>
          <a:bodyPr>
            <a:spAutoFit/>
          </a:bodyPr>
          <a:lstStyle/>
          <a:p>
            <a:pPr>
              <a:spcBef>
                <a:spcPct val="50000"/>
              </a:spcBef>
            </a:pPr>
            <a:r>
              <a:rPr lang="en-US" altLang="zh-TW" dirty="0"/>
              <a:t>1D graph of intensity </a:t>
            </a:r>
            <a:r>
              <a:rPr lang="en-US" altLang="zh-TW" dirty="0" err="1"/>
              <a:t>v</a:t>
            </a:r>
            <a:r>
              <a:rPr lang="en-US" altLang="zh-TW" dirty="0" err="1" smtClean="0"/>
              <a:t>s</a:t>
            </a:r>
            <a:r>
              <a:rPr lang="en-US" altLang="zh-TW" dirty="0" smtClean="0"/>
              <a:t> </a:t>
            </a:r>
            <a:r>
              <a:rPr lang="en-US" altLang="zh-TW" dirty="0"/>
              <a:t>q</a:t>
            </a:r>
          </a:p>
        </p:txBody>
      </p:sp>
      <p:sp>
        <p:nvSpPr>
          <p:cNvPr id="31752" name="AutoShape 11"/>
          <p:cNvSpPr>
            <a:spLocks noChangeArrowheads="1"/>
          </p:cNvSpPr>
          <p:nvPr/>
        </p:nvSpPr>
        <p:spPr bwMode="auto">
          <a:xfrm rot="-5400000">
            <a:off x="3927476" y="4787900"/>
            <a:ext cx="538162" cy="820737"/>
          </a:xfrm>
          <a:prstGeom prst="downArrow">
            <a:avLst>
              <a:gd name="adj1" fmla="val 50000"/>
              <a:gd name="adj2" fmla="val 34145"/>
            </a:avLst>
          </a:prstGeom>
          <a:solidFill>
            <a:schemeClr val="accent1"/>
          </a:solidFill>
          <a:ln w="9525">
            <a:solidFill>
              <a:schemeClr val="tx1"/>
            </a:solidFill>
            <a:miter lim="800000"/>
            <a:headEnd/>
            <a:tailEnd/>
          </a:ln>
        </p:spPr>
        <p:txBody>
          <a:bodyPr wrap="none" anchor="ctr"/>
          <a:lstStyle/>
          <a:p>
            <a:pPr algn="ctr"/>
            <a:endParaRPr lang="en-US" altLang="zh-TW"/>
          </a:p>
        </p:txBody>
      </p:sp>
      <p:sp>
        <p:nvSpPr>
          <p:cNvPr id="31753" name="Text Box 13"/>
          <p:cNvSpPr txBox="1">
            <a:spLocks noChangeArrowheads="1"/>
          </p:cNvSpPr>
          <p:nvPr/>
        </p:nvSpPr>
        <p:spPr bwMode="auto">
          <a:xfrm>
            <a:off x="6707188" y="5873750"/>
            <a:ext cx="814387" cy="366713"/>
          </a:xfrm>
          <a:prstGeom prst="rect">
            <a:avLst/>
          </a:prstGeom>
          <a:solidFill>
            <a:srgbClr val="FFFFFF"/>
          </a:solidFill>
          <a:ln w="9525">
            <a:noFill/>
            <a:miter lim="800000"/>
            <a:headEnd/>
            <a:tailEnd/>
          </a:ln>
        </p:spPr>
        <p:txBody>
          <a:bodyPr wrap="none">
            <a:spAutoFit/>
          </a:bodyPr>
          <a:lstStyle/>
          <a:p>
            <a:r>
              <a:rPr lang="en-US" altLang="zh-TW"/>
              <a:t>q (</a:t>
            </a:r>
            <a:r>
              <a:rPr lang="en-US" altLang="zh-TW">
                <a:cs typeface="Arial" charset="0"/>
              </a:rPr>
              <a:t>Å</a:t>
            </a:r>
            <a:r>
              <a:rPr lang="en-US" altLang="zh-TW" baseline="30000">
                <a:cs typeface="Arial" charset="0"/>
              </a:rPr>
              <a:t>-1</a:t>
            </a:r>
            <a:r>
              <a:rPr lang="en-US" altLang="zh-TW">
                <a:cs typeface="Arial" charset="0"/>
              </a:rPr>
              <a:t>)</a:t>
            </a:r>
          </a:p>
        </p:txBody>
      </p:sp>
      <p:pic>
        <p:nvPicPr>
          <p:cNvPr id="31754" name="Picture 6" descr="JACS_abstract_pic"/>
          <p:cNvPicPr>
            <a:picLocks noChangeAspect="1" noChangeArrowheads="1"/>
          </p:cNvPicPr>
          <p:nvPr/>
        </p:nvPicPr>
        <p:blipFill>
          <a:blip r:embed="rId4" cstate="print"/>
          <a:srcRect l="49794"/>
          <a:stretch>
            <a:fillRect/>
          </a:stretch>
        </p:blipFill>
        <p:spPr bwMode="auto">
          <a:xfrm rot="1263185">
            <a:off x="2860675" y="1095375"/>
            <a:ext cx="700088" cy="792163"/>
          </a:xfrm>
          <a:prstGeom prst="rect">
            <a:avLst/>
          </a:prstGeom>
          <a:noFill/>
          <a:ln w="9525">
            <a:noFill/>
            <a:miter lim="800000"/>
            <a:headEnd/>
            <a:tailEnd/>
          </a:ln>
        </p:spPr>
      </p:pic>
      <p:pic>
        <p:nvPicPr>
          <p:cNvPr id="31755" name="Picture 7" descr="JACS_abstract_pic"/>
          <p:cNvPicPr>
            <a:picLocks noChangeAspect="1" noChangeArrowheads="1"/>
          </p:cNvPicPr>
          <p:nvPr/>
        </p:nvPicPr>
        <p:blipFill>
          <a:blip r:embed="rId4" cstate="print"/>
          <a:srcRect l="49794"/>
          <a:stretch>
            <a:fillRect/>
          </a:stretch>
        </p:blipFill>
        <p:spPr bwMode="auto">
          <a:xfrm rot="889268">
            <a:off x="3595688" y="1392238"/>
            <a:ext cx="700087" cy="792162"/>
          </a:xfrm>
          <a:prstGeom prst="rect">
            <a:avLst/>
          </a:prstGeom>
          <a:noFill/>
          <a:ln w="9525">
            <a:noFill/>
            <a:miter lim="800000"/>
            <a:headEnd/>
            <a:tailEnd/>
          </a:ln>
        </p:spPr>
      </p:pic>
      <p:pic>
        <p:nvPicPr>
          <p:cNvPr id="31756" name="Picture 8" descr="JACS_abstract_pic"/>
          <p:cNvPicPr>
            <a:picLocks noChangeAspect="1" noChangeArrowheads="1"/>
          </p:cNvPicPr>
          <p:nvPr/>
        </p:nvPicPr>
        <p:blipFill>
          <a:blip r:embed="rId5" cstate="print"/>
          <a:srcRect t="49794"/>
          <a:stretch>
            <a:fillRect/>
          </a:stretch>
        </p:blipFill>
        <p:spPr bwMode="auto">
          <a:xfrm rot="598731">
            <a:off x="3630613" y="2236788"/>
            <a:ext cx="792162" cy="700087"/>
          </a:xfrm>
          <a:prstGeom prst="rect">
            <a:avLst/>
          </a:prstGeom>
          <a:noFill/>
          <a:ln w="9525">
            <a:noFill/>
            <a:miter lim="800000"/>
            <a:headEnd/>
            <a:tailEnd/>
          </a:ln>
        </p:spPr>
      </p:pic>
      <p:pic>
        <p:nvPicPr>
          <p:cNvPr id="31757" name="Picture 9" descr="JACS_abstract_pic"/>
          <p:cNvPicPr>
            <a:picLocks noChangeAspect="1" noChangeArrowheads="1"/>
          </p:cNvPicPr>
          <p:nvPr/>
        </p:nvPicPr>
        <p:blipFill>
          <a:blip r:embed="rId4" cstate="print"/>
          <a:srcRect l="49794"/>
          <a:stretch>
            <a:fillRect/>
          </a:stretch>
        </p:blipFill>
        <p:spPr bwMode="auto">
          <a:xfrm rot="-1641534">
            <a:off x="4229100" y="808038"/>
            <a:ext cx="700088" cy="792162"/>
          </a:xfrm>
          <a:prstGeom prst="rect">
            <a:avLst/>
          </a:prstGeom>
          <a:noFill/>
          <a:ln w="9525">
            <a:noFill/>
            <a:miter lim="800000"/>
            <a:headEnd/>
            <a:tailEnd/>
          </a:ln>
        </p:spPr>
      </p:pic>
      <p:sp>
        <p:nvSpPr>
          <p:cNvPr id="31758" name="Line 10"/>
          <p:cNvSpPr>
            <a:spLocks noChangeShapeType="1"/>
          </p:cNvSpPr>
          <p:nvPr/>
        </p:nvSpPr>
        <p:spPr bwMode="auto">
          <a:xfrm>
            <a:off x="1241425" y="1544638"/>
            <a:ext cx="1441450" cy="0"/>
          </a:xfrm>
          <a:prstGeom prst="line">
            <a:avLst/>
          </a:prstGeom>
          <a:noFill/>
          <a:ln w="9525">
            <a:solidFill>
              <a:schemeClr val="tx1"/>
            </a:solidFill>
            <a:round/>
            <a:headEnd/>
            <a:tailEnd type="triangle" w="med" len="med"/>
          </a:ln>
        </p:spPr>
        <p:txBody>
          <a:bodyPr/>
          <a:lstStyle/>
          <a:p>
            <a:endParaRPr lang="zh-TW" altLang="en-US"/>
          </a:p>
        </p:txBody>
      </p:sp>
      <p:sp>
        <p:nvSpPr>
          <p:cNvPr id="31759" name="Line 11"/>
          <p:cNvSpPr>
            <a:spLocks noChangeShapeType="1"/>
          </p:cNvSpPr>
          <p:nvPr/>
        </p:nvSpPr>
        <p:spPr bwMode="auto">
          <a:xfrm>
            <a:off x="1241425" y="2120900"/>
            <a:ext cx="1441450" cy="0"/>
          </a:xfrm>
          <a:prstGeom prst="line">
            <a:avLst/>
          </a:prstGeom>
          <a:noFill/>
          <a:ln w="9525">
            <a:solidFill>
              <a:schemeClr val="tx1"/>
            </a:solidFill>
            <a:round/>
            <a:headEnd/>
            <a:tailEnd type="triangle" w="med" len="med"/>
          </a:ln>
        </p:spPr>
        <p:txBody>
          <a:bodyPr/>
          <a:lstStyle/>
          <a:p>
            <a:endParaRPr lang="zh-TW" altLang="en-US"/>
          </a:p>
        </p:txBody>
      </p:sp>
      <p:sp>
        <p:nvSpPr>
          <p:cNvPr id="31760" name="Line 12"/>
          <p:cNvSpPr>
            <a:spLocks noChangeShapeType="1"/>
          </p:cNvSpPr>
          <p:nvPr/>
        </p:nvSpPr>
        <p:spPr bwMode="auto">
          <a:xfrm>
            <a:off x="1241425" y="2697163"/>
            <a:ext cx="1441450" cy="0"/>
          </a:xfrm>
          <a:prstGeom prst="line">
            <a:avLst/>
          </a:prstGeom>
          <a:noFill/>
          <a:ln w="9525">
            <a:solidFill>
              <a:schemeClr val="tx1"/>
            </a:solidFill>
            <a:round/>
            <a:headEnd/>
            <a:tailEnd type="triangle" w="med" len="med"/>
          </a:ln>
        </p:spPr>
        <p:txBody>
          <a:bodyPr/>
          <a:lstStyle/>
          <a:p>
            <a:endParaRPr lang="zh-TW" altLang="en-US"/>
          </a:p>
        </p:txBody>
      </p:sp>
      <p:sp>
        <p:nvSpPr>
          <p:cNvPr id="31761" name="Text Box 13"/>
          <p:cNvSpPr txBox="1">
            <a:spLocks noChangeArrowheads="1"/>
          </p:cNvSpPr>
          <p:nvPr/>
        </p:nvSpPr>
        <p:spPr bwMode="auto">
          <a:xfrm>
            <a:off x="1365250" y="915988"/>
            <a:ext cx="819150" cy="366712"/>
          </a:xfrm>
          <a:prstGeom prst="rect">
            <a:avLst/>
          </a:prstGeom>
          <a:noFill/>
          <a:ln w="9525">
            <a:noFill/>
            <a:miter lim="800000"/>
            <a:headEnd/>
            <a:tailEnd/>
          </a:ln>
        </p:spPr>
        <p:txBody>
          <a:bodyPr wrap="none">
            <a:spAutoFit/>
          </a:bodyPr>
          <a:lstStyle/>
          <a:p>
            <a:r>
              <a:rPr lang="en-US" altLang="zh-TW"/>
              <a:t>X-Ray</a:t>
            </a:r>
          </a:p>
        </p:txBody>
      </p:sp>
      <p:sp>
        <p:nvSpPr>
          <p:cNvPr id="31762" name="TextBox 20"/>
          <p:cNvSpPr txBox="1">
            <a:spLocks noChangeArrowheads="1"/>
          </p:cNvSpPr>
          <p:nvPr/>
        </p:nvSpPr>
        <p:spPr bwMode="auto">
          <a:xfrm>
            <a:off x="5143500" y="1643063"/>
            <a:ext cx="2786063" cy="646112"/>
          </a:xfrm>
          <a:prstGeom prst="rect">
            <a:avLst/>
          </a:prstGeom>
          <a:noFill/>
          <a:ln w="9525">
            <a:noFill/>
            <a:miter lim="800000"/>
            <a:headEnd/>
            <a:tailEnd/>
          </a:ln>
        </p:spPr>
        <p:txBody>
          <a:bodyPr>
            <a:spAutoFit/>
          </a:bodyPr>
          <a:lstStyle/>
          <a:p>
            <a:r>
              <a:rPr lang="en-US" altLang="zh-TW"/>
              <a:t>Vesicles or membranes flowing freely in solution</a:t>
            </a:r>
            <a:endParaRPr lang="zh-TW" altLang="en-US"/>
          </a:p>
        </p:txBody>
      </p:sp>
      <p:sp>
        <p:nvSpPr>
          <p:cNvPr id="21" name="Rectangle 20"/>
          <p:cNvSpPr/>
          <p:nvPr/>
        </p:nvSpPr>
        <p:spPr>
          <a:xfrm>
            <a:off x="2560638" y="214313"/>
            <a:ext cx="4511675" cy="461962"/>
          </a:xfrm>
          <a:prstGeom prst="rect">
            <a:avLst/>
          </a:prstGeom>
        </p:spPr>
        <p:txBody>
          <a:bodyPr wrap="none">
            <a:spAutoFit/>
          </a:bodyPr>
          <a:lstStyle/>
          <a:p>
            <a:pPr>
              <a:defRPr/>
            </a:pPr>
            <a:r>
              <a:rPr lang="en-US" altLang="zh-TW" sz="2400" b="1" kern="10" dirty="0">
                <a:ln w="9525">
                  <a:noFill/>
                  <a:round/>
                  <a:headEnd/>
                  <a:tailEnd/>
                </a:ln>
                <a:effectLst>
                  <a:outerShdw dist="35921" dir="2700000" algn="ctr" rotWithShape="0">
                    <a:srgbClr val="C0C0C0">
                      <a:alpha val="79999"/>
                    </a:srgbClr>
                  </a:outerShdw>
                </a:effectLst>
                <a:latin typeface="Arial"/>
                <a:cs typeface="Arial"/>
              </a:rPr>
              <a:t>SAXS/WAXS Data Processing</a:t>
            </a:r>
            <a:endParaRPr lang="zh-TW" altLang="en-US" sz="2400" b="1" kern="10" dirty="0">
              <a:ln w="9525">
                <a:noFill/>
                <a:round/>
                <a:headEnd/>
                <a:tailEnd/>
              </a:ln>
              <a:effectLst>
                <a:outerShdw dist="35921" dir="2700000" algn="ctr" rotWithShape="0">
                  <a:srgbClr val="C0C0C0">
                    <a:alpha val="79999"/>
                  </a:srgbClr>
                </a:outerShdw>
              </a:effectLst>
              <a:latin typeface="Arial"/>
              <a:cs typeface="Arial"/>
            </a:endParaRPr>
          </a:p>
        </p:txBody>
      </p:sp>
    </p:spTree>
    <p:extLst>
      <p:ext uri="{BB962C8B-B14F-4D97-AF65-F5344CB8AC3E}">
        <p14:creationId xmlns:p14="http://schemas.microsoft.com/office/powerpoint/2010/main" val="224201682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3" name="Picture 1" descr="K3_pH3.jpg"/>
          <p:cNvPicPr>
            <a:picLocks noChangeAspect="1"/>
          </p:cNvPicPr>
          <p:nvPr/>
        </p:nvPicPr>
        <p:blipFill>
          <a:blip r:embed="rId3" cstate="print"/>
          <a:srcRect/>
          <a:stretch>
            <a:fillRect/>
          </a:stretch>
        </p:blipFill>
        <p:spPr bwMode="auto">
          <a:xfrm>
            <a:off x="571500" y="1000125"/>
            <a:ext cx="6473825" cy="4283075"/>
          </a:xfrm>
          <a:prstGeom prst="rect">
            <a:avLst/>
          </a:prstGeom>
          <a:noFill/>
          <a:ln w="9525">
            <a:noFill/>
            <a:miter lim="800000"/>
            <a:headEnd/>
            <a:tailEnd/>
          </a:ln>
        </p:spPr>
      </p:pic>
      <p:sp>
        <p:nvSpPr>
          <p:cNvPr id="5124" name="Text Box 4"/>
          <p:cNvSpPr txBox="1">
            <a:spLocks noChangeArrowheads="1"/>
          </p:cNvSpPr>
          <p:nvPr/>
        </p:nvSpPr>
        <p:spPr bwMode="auto">
          <a:xfrm>
            <a:off x="1600200" y="1447800"/>
            <a:ext cx="3468618" cy="338554"/>
          </a:xfrm>
          <a:prstGeom prst="rect">
            <a:avLst/>
          </a:prstGeom>
          <a:noFill/>
          <a:ln w="9525">
            <a:noFill/>
            <a:miter lim="800000"/>
            <a:headEnd/>
            <a:tailEnd/>
          </a:ln>
        </p:spPr>
        <p:txBody>
          <a:bodyPr wrap="none">
            <a:spAutoFit/>
          </a:bodyPr>
          <a:lstStyle/>
          <a:p>
            <a:r>
              <a:rPr lang="en-US" altLang="zh-TW" sz="1600" dirty="0">
                <a:solidFill>
                  <a:srgbClr val="660066"/>
                </a:solidFill>
              </a:rPr>
              <a:t>+3 </a:t>
            </a:r>
            <a:r>
              <a:rPr lang="en-US" altLang="zh-TW" sz="1600" dirty="0" err="1">
                <a:solidFill>
                  <a:srgbClr val="660066"/>
                </a:solidFill>
              </a:rPr>
              <a:t>Cation</a:t>
            </a:r>
            <a:r>
              <a:rPr lang="en-US" altLang="zh-TW" sz="1600" dirty="0">
                <a:solidFill>
                  <a:srgbClr val="660066"/>
                </a:solidFill>
              </a:rPr>
              <a:t> and -1 anion mixture </a:t>
            </a:r>
            <a:r>
              <a:rPr lang="en-US" altLang="zh-TW" sz="1600" dirty="0" smtClean="0">
                <a:solidFill>
                  <a:srgbClr val="660066"/>
                </a:solidFill>
              </a:rPr>
              <a:t>vesicles</a:t>
            </a:r>
            <a:endParaRPr lang="en-US" altLang="zh-TW" sz="1600" dirty="0">
              <a:solidFill>
                <a:srgbClr val="660066"/>
              </a:solidFill>
            </a:endParaRPr>
          </a:p>
        </p:txBody>
      </p:sp>
      <p:graphicFrame>
        <p:nvGraphicFramePr>
          <p:cNvPr id="5122" name="Object 2"/>
          <p:cNvGraphicFramePr>
            <a:graphicFrameLocks noChangeAspect="1"/>
          </p:cNvGraphicFramePr>
          <p:nvPr>
            <p:extLst>
              <p:ext uri="{D42A27DB-BD31-4B8C-83A1-F6EECF244321}">
                <p14:modId xmlns:p14="http://schemas.microsoft.com/office/powerpoint/2010/main" val="2934066421"/>
              </p:ext>
            </p:extLst>
          </p:nvPr>
        </p:nvGraphicFramePr>
        <p:xfrm>
          <a:off x="7172325" y="1849438"/>
          <a:ext cx="1385888" cy="515937"/>
        </p:xfrm>
        <a:graphic>
          <a:graphicData uri="http://schemas.openxmlformats.org/presentationml/2006/ole">
            <mc:AlternateContent xmlns:mc="http://schemas.openxmlformats.org/markup-compatibility/2006">
              <mc:Choice xmlns:v="urn:schemas-microsoft-com:vml" Requires="v">
                <p:oleObj spid="_x0000_s34829" name="Equation" r:id="rId4" imgW="639720" imgH="228240" progId="Equation.3">
                  <p:embed/>
                </p:oleObj>
              </mc:Choice>
              <mc:Fallback>
                <p:oleObj name="Equation" r:id="rId4" imgW="639720" imgH="228240" progId="Equation.3">
                  <p:embed/>
                  <p:pic>
                    <p:nvPicPr>
                      <p:cNvPr id="0"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72325" y="1849438"/>
                        <a:ext cx="1385888" cy="515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125" name="Text Box 6"/>
          <p:cNvSpPr txBox="1">
            <a:spLocks noChangeArrowheads="1"/>
          </p:cNvSpPr>
          <p:nvPr/>
        </p:nvSpPr>
        <p:spPr bwMode="auto">
          <a:xfrm>
            <a:off x="6705600" y="1357313"/>
            <a:ext cx="2416046" cy="461665"/>
          </a:xfrm>
          <a:prstGeom prst="rect">
            <a:avLst/>
          </a:prstGeom>
          <a:noFill/>
          <a:ln w="9525">
            <a:noFill/>
            <a:miter lim="800000"/>
            <a:headEnd/>
            <a:tailEnd/>
          </a:ln>
        </p:spPr>
        <p:txBody>
          <a:bodyPr wrap="none">
            <a:spAutoFit/>
          </a:bodyPr>
          <a:lstStyle/>
          <a:p>
            <a:r>
              <a:rPr lang="en-US" altLang="zh-TW" dirty="0" err="1"/>
              <a:t>Porod</a:t>
            </a:r>
            <a:r>
              <a:rPr lang="en-US" altLang="zh-TW" dirty="0"/>
              <a:t> Power </a:t>
            </a:r>
            <a:r>
              <a:rPr lang="en-US" altLang="zh-TW" dirty="0" smtClean="0"/>
              <a:t>Law</a:t>
            </a:r>
            <a:endParaRPr lang="en-US" altLang="zh-TW" dirty="0"/>
          </a:p>
        </p:txBody>
      </p:sp>
      <p:sp>
        <p:nvSpPr>
          <p:cNvPr id="5126" name="Text Box 8"/>
          <p:cNvSpPr txBox="1">
            <a:spLocks noChangeArrowheads="1"/>
          </p:cNvSpPr>
          <p:nvPr/>
        </p:nvSpPr>
        <p:spPr bwMode="auto">
          <a:xfrm>
            <a:off x="2057400" y="2057400"/>
            <a:ext cx="2698175" cy="461665"/>
          </a:xfrm>
          <a:prstGeom prst="rect">
            <a:avLst/>
          </a:prstGeom>
          <a:noFill/>
          <a:ln w="9525">
            <a:noFill/>
            <a:miter lim="800000"/>
            <a:headEnd/>
            <a:tailEnd/>
          </a:ln>
        </p:spPr>
        <p:txBody>
          <a:bodyPr wrap="none">
            <a:spAutoFit/>
          </a:bodyPr>
          <a:lstStyle/>
          <a:p>
            <a:r>
              <a:rPr lang="el-GR" altLang="zh-TW" dirty="0" smtClean="0">
                <a:cs typeface="Arial" charset="0"/>
              </a:rPr>
              <a:t>α</a:t>
            </a:r>
            <a:r>
              <a:rPr lang="en-US" altLang="zh-TW" dirty="0" smtClean="0">
                <a:cs typeface="Arial" charset="0"/>
              </a:rPr>
              <a:t> = 2  </a:t>
            </a:r>
            <a:r>
              <a:rPr lang="en-US" altLang="zh-TW" dirty="0" smtClean="0">
                <a:latin typeface="Wingdings"/>
                <a:ea typeface="Wingdings"/>
                <a:cs typeface="Wingdings"/>
                <a:sym typeface="Wingdings"/>
              </a:rPr>
              <a:t></a:t>
            </a:r>
            <a:r>
              <a:rPr lang="en-US" altLang="zh-TW" dirty="0" smtClean="0">
                <a:cs typeface="Arial" charset="0"/>
              </a:rPr>
              <a:t>2D platelet</a:t>
            </a:r>
            <a:endParaRPr lang="el-GR" altLang="zh-TW" dirty="0">
              <a:cs typeface="Arial" charset="0"/>
            </a:endParaRPr>
          </a:p>
        </p:txBody>
      </p:sp>
      <p:grpSp>
        <p:nvGrpSpPr>
          <p:cNvPr id="5127" name="Group 867"/>
          <p:cNvGrpSpPr>
            <a:grpSpLocks/>
          </p:cNvGrpSpPr>
          <p:nvPr/>
        </p:nvGrpSpPr>
        <p:grpSpPr bwMode="auto">
          <a:xfrm>
            <a:off x="571500" y="5429250"/>
            <a:ext cx="2214563" cy="1222375"/>
            <a:chOff x="1927" y="2507"/>
            <a:chExt cx="1071" cy="591"/>
          </a:xfrm>
        </p:grpSpPr>
        <p:grpSp>
          <p:nvGrpSpPr>
            <p:cNvPr id="5139" name="Group 868"/>
            <p:cNvGrpSpPr>
              <a:grpSpLocks/>
            </p:cNvGrpSpPr>
            <p:nvPr/>
          </p:nvGrpSpPr>
          <p:grpSpPr bwMode="auto">
            <a:xfrm rot="10800000">
              <a:off x="2014" y="2791"/>
              <a:ext cx="956" cy="260"/>
              <a:chOff x="1906" y="2371"/>
              <a:chExt cx="956" cy="260"/>
            </a:xfrm>
          </p:grpSpPr>
          <p:grpSp>
            <p:nvGrpSpPr>
              <p:cNvPr id="5325" name="Group 869"/>
              <p:cNvGrpSpPr>
                <a:grpSpLocks/>
              </p:cNvGrpSpPr>
              <p:nvPr/>
            </p:nvGrpSpPr>
            <p:grpSpPr bwMode="auto">
              <a:xfrm>
                <a:off x="1981" y="2375"/>
                <a:ext cx="77" cy="252"/>
                <a:chOff x="1610" y="2296"/>
                <a:chExt cx="77" cy="252"/>
              </a:xfrm>
            </p:grpSpPr>
            <p:pic>
              <p:nvPicPr>
                <p:cNvPr id="5359"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230" name="Oval 9"/>
                <p:cNvSpPr>
                  <a:spLocks noChangeArrowheads="1"/>
                </p:cNvSpPr>
                <p:nvPr/>
              </p:nvSpPr>
              <p:spPr bwMode="auto">
                <a:xfrm>
                  <a:off x="1610" y="2288"/>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26" name="Group 872"/>
              <p:cNvGrpSpPr>
                <a:grpSpLocks/>
              </p:cNvGrpSpPr>
              <p:nvPr/>
            </p:nvGrpSpPr>
            <p:grpSpPr bwMode="auto">
              <a:xfrm>
                <a:off x="2544" y="2377"/>
                <a:ext cx="77" cy="252"/>
                <a:chOff x="1610" y="2296"/>
                <a:chExt cx="77" cy="252"/>
              </a:xfrm>
            </p:grpSpPr>
            <p:pic>
              <p:nvPicPr>
                <p:cNvPr id="5357"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228" name="Oval 9"/>
                <p:cNvSpPr>
                  <a:spLocks noChangeArrowheads="1"/>
                </p:cNvSpPr>
                <p:nvPr/>
              </p:nvSpPr>
              <p:spPr bwMode="auto">
                <a:xfrm>
                  <a:off x="1610" y="2292"/>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27" name="Group 875"/>
              <p:cNvGrpSpPr>
                <a:grpSpLocks/>
              </p:cNvGrpSpPr>
              <p:nvPr/>
            </p:nvGrpSpPr>
            <p:grpSpPr bwMode="auto">
              <a:xfrm>
                <a:off x="2060" y="2375"/>
                <a:ext cx="78" cy="252"/>
                <a:chOff x="1863" y="2251"/>
                <a:chExt cx="78" cy="252"/>
              </a:xfrm>
            </p:grpSpPr>
            <p:pic>
              <p:nvPicPr>
                <p:cNvPr id="5355"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226" name="Oval 12"/>
                <p:cNvSpPr>
                  <a:spLocks noChangeArrowheads="1"/>
                </p:cNvSpPr>
                <p:nvPr/>
              </p:nvSpPr>
              <p:spPr bwMode="auto">
                <a:xfrm>
                  <a:off x="1864"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28" name="Group 878"/>
              <p:cNvGrpSpPr>
                <a:grpSpLocks/>
              </p:cNvGrpSpPr>
              <p:nvPr/>
            </p:nvGrpSpPr>
            <p:grpSpPr bwMode="auto">
              <a:xfrm>
                <a:off x="2141" y="2375"/>
                <a:ext cx="77" cy="252"/>
                <a:chOff x="1610" y="2296"/>
                <a:chExt cx="77" cy="252"/>
              </a:xfrm>
            </p:grpSpPr>
            <p:pic>
              <p:nvPicPr>
                <p:cNvPr id="5353"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224" name="Oval 9"/>
                <p:cNvSpPr>
                  <a:spLocks noChangeArrowheads="1"/>
                </p:cNvSpPr>
                <p:nvPr/>
              </p:nvSpPr>
              <p:spPr bwMode="auto">
                <a:xfrm>
                  <a:off x="1610" y="2288"/>
                  <a:ext cx="78"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29" name="Group 881"/>
              <p:cNvGrpSpPr>
                <a:grpSpLocks/>
              </p:cNvGrpSpPr>
              <p:nvPr/>
            </p:nvGrpSpPr>
            <p:grpSpPr bwMode="auto">
              <a:xfrm>
                <a:off x="2385" y="2375"/>
                <a:ext cx="78" cy="252"/>
                <a:chOff x="1863" y="2251"/>
                <a:chExt cx="78" cy="252"/>
              </a:xfrm>
            </p:grpSpPr>
            <p:pic>
              <p:nvPicPr>
                <p:cNvPr id="5351"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222"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30" name="Group 884"/>
              <p:cNvGrpSpPr>
                <a:grpSpLocks/>
              </p:cNvGrpSpPr>
              <p:nvPr/>
            </p:nvGrpSpPr>
            <p:grpSpPr bwMode="auto">
              <a:xfrm>
                <a:off x="2223" y="2375"/>
                <a:ext cx="78" cy="252"/>
                <a:chOff x="1863" y="2251"/>
                <a:chExt cx="78" cy="252"/>
              </a:xfrm>
            </p:grpSpPr>
            <p:pic>
              <p:nvPicPr>
                <p:cNvPr id="534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220"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31" name="Group 887"/>
              <p:cNvGrpSpPr>
                <a:grpSpLocks/>
              </p:cNvGrpSpPr>
              <p:nvPr/>
            </p:nvGrpSpPr>
            <p:grpSpPr bwMode="auto">
              <a:xfrm>
                <a:off x="2785" y="2377"/>
                <a:ext cx="77" cy="252"/>
                <a:chOff x="1610" y="2296"/>
                <a:chExt cx="77" cy="252"/>
              </a:xfrm>
            </p:grpSpPr>
            <p:pic>
              <p:nvPicPr>
                <p:cNvPr id="5347"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218" name="Oval 9"/>
                <p:cNvSpPr>
                  <a:spLocks noChangeArrowheads="1"/>
                </p:cNvSpPr>
                <p:nvPr/>
              </p:nvSpPr>
              <p:spPr bwMode="auto">
                <a:xfrm>
                  <a:off x="1610" y="2292"/>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32" name="Group 890"/>
              <p:cNvGrpSpPr>
                <a:grpSpLocks/>
              </p:cNvGrpSpPr>
              <p:nvPr/>
            </p:nvGrpSpPr>
            <p:grpSpPr bwMode="auto">
              <a:xfrm>
                <a:off x="2306" y="2371"/>
                <a:ext cx="77" cy="252"/>
                <a:chOff x="1610" y="2296"/>
                <a:chExt cx="77" cy="252"/>
              </a:xfrm>
            </p:grpSpPr>
            <p:pic>
              <p:nvPicPr>
                <p:cNvPr id="5345"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216" name="Oval 9"/>
                <p:cNvSpPr>
                  <a:spLocks noChangeArrowheads="1"/>
                </p:cNvSpPr>
                <p:nvPr/>
              </p:nvSpPr>
              <p:spPr bwMode="auto">
                <a:xfrm>
                  <a:off x="1610" y="2288"/>
                  <a:ext cx="78"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33" name="Group 893"/>
              <p:cNvGrpSpPr>
                <a:grpSpLocks/>
              </p:cNvGrpSpPr>
              <p:nvPr/>
            </p:nvGrpSpPr>
            <p:grpSpPr bwMode="auto">
              <a:xfrm>
                <a:off x="2464" y="2379"/>
                <a:ext cx="78" cy="252"/>
                <a:chOff x="1863" y="2251"/>
                <a:chExt cx="78" cy="252"/>
              </a:xfrm>
            </p:grpSpPr>
            <p:pic>
              <p:nvPicPr>
                <p:cNvPr id="5343"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214"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34" name="Group 896"/>
              <p:cNvGrpSpPr>
                <a:grpSpLocks/>
              </p:cNvGrpSpPr>
              <p:nvPr/>
            </p:nvGrpSpPr>
            <p:grpSpPr bwMode="auto">
              <a:xfrm>
                <a:off x="2706" y="2375"/>
                <a:ext cx="78" cy="252"/>
                <a:chOff x="1863" y="2251"/>
                <a:chExt cx="78" cy="252"/>
              </a:xfrm>
            </p:grpSpPr>
            <p:pic>
              <p:nvPicPr>
                <p:cNvPr id="5341"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212" name="Oval 12"/>
                <p:cNvSpPr>
                  <a:spLocks noChangeArrowheads="1"/>
                </p:cNvSpPr>
                <p:nvPr/>
              </p:nvSpPr>
              <p:spPr bwMode="auto">
                <a:xfrm>
                  <a:off x="1891"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35" name="Group 899"/>
              <p:cNvGrpSpPr>
                <a:grpSpLocks/>
              </p:cNvGrpSpPr>
              <p:nvPr/>
            </p:nvGrpSpPr>
            <p:grpSpPr bwMode="auto">
              <a:xfrm>
                <a:off x="2624" y="2375"/>
                <a:ext cx="78" cy="252"/>
                <a:chOff x="1863" y="2251"/>
                <a:chExt cx="78" cy="252"/>
              </a:xfrm>
            </p:grpSpPr>
            <p:pic>
              <p:nvPicPr>
                <p:cNvPr id="533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210" name="Oval 12"/>
                <p:cNvSpPr>
                  <a:spLocks noChangeArrowheads="1"/>
                </p:cNvSpPr>
                <p:nvPr/>
              </p:nvSpPr>
              <p:spPr bwMode="auto">
                <a:xfrm>
                  <a:off x="1891"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36" name="Group 902"/>
              <p:cNvGrpSpPr>
                <a:grpSpLocks/>
              </p:cNvGrpSpPr>
              <p:nvPr/>
            </p:nvGrpSpPr>
            <p:grpSpPr bwMode="auto">
              <a:xfrm>
                <a:off x="1906" y="2375"/>
                <a:ext cx="78" cy="252"/>
                <a:chOff x="1863" y="2251"/>
                <a:chExt cx="78" cy="252"/>
              </a:xfrm>
            </p:grpSpPr>
            <p:pic>
              <p:nvPicPr>
                <p:cNvPr id="5337"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208"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nvGrpSpPr>
            <p:cNvPr id="5140" name="Group 905"/>
            <p:cNvGrpSpPr>
              <a:grpSpLocks/>
            </p:cNvGrpSpPr>
            <p:nvPr/>
          </p:nvGrpSpPr>
          <p:grpSpPr bwMode="auto">
            <a:xfrm>
              <a:off x="2042" y="2507"/>
              <a:ext cx="956" cy="260"/>
              <a:chOff x="1906" y="2371"/>
              <a:chExt cx="956" cy="260"/>
            </a:xfrm>
          </p:grpSpPr>
          <p:grpSp>
            <p:nvGrpSpPr>
              <p:cNvPr id="5289" name="Group 906"/>
              <p:cNvGrpSpPr>
                <a:grpSpLocks/>
              </p:cNvGrpSpPr>
              <p:nvPr/>
            </p:nvGrpSpPr>
            <p:grpSpPr bwMode="auto">
              <a:xfrm>
                <a:off x="1981" y="2375"/>
                <a:ext cx="77" cy="252"/>
                <a:chOff x="1610" y="2296"/>
                <a:chExt cx="77" cy="252"/>
              </a:xfrm>
            </p:grpSpPr>
            <p:pic>
              <p:nvPicPr>
                <p:cNvPr id="5323"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94" name="Oval 9"/>
                <p:cNvSpPr>
                  <a:spLocks noChangeArrowheads="1"/>
                </p:cNvSpPr>
                <p:nvPr/>
              </p:nvSpPr>
              <p:spPr bwMode="auto">
                <a:xfrm>
                  <a:off x="1610" y="2296"/>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90" name="Group 909"/>
              <p:cNvGrpSpPr>
                <a:grpSpLocks/>
              </p:cNvGrpSpPr>
              <p:nvPr/>
            </p:nvGrpSpPr>
            <p:grpSpPr bwMode="auto">
              <a:xfrm>
                <a:off x="2544" y="2377"/>
                <a:ext cx="77" cy="252"/>
                <a:chOff x="1610" y="2296"/>
                <a:chExt cx="77" cy="252"/>
              </a:xfrm>
            </p:grpSpPr>
            <p:pic>
              <p:nvPicPr>
                <p:cNvPr id="5321"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92"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91" name="Group 912"/>
              <p:cNvGrpSpPr>
                <a:grpSpLocks/>
              </p:cNvGrpSpPr>
              <p:nvPr/>
            </p:nvGrpSpPr>
            <p:grpSpPr bwMode="auto">
              <a:xfrm>
                <a:off x="2060" y="2375"/>
                <a:ext cx="78" cy="252"/>
                <a:chOff x="1863" y="2251"/>
                <a:chExt cx="78" cy="252"/>
              </a:xfrm>
            </p:grpSpPr>
            <p:pic>
              <p:nvPicPr>
                <p:cNvPr id="531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90"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92" name="Group 915"/>
              <p:cNvGrpSpPr>
                <a:grpSpLocks/>
              </p:cNvGrpSpPr>
              <p:nvPr/>
            </p:nvGrpSpPr>
            <p:grpSpPr bwMode="auto">
              <a:xfrm>
                <a:off x="2141" y="2375"/>
                <a:ext cx="77" cy="252"/>
                <a:chOff x="1610" y="2296"/>
                <a:chExt cx="77" cy="252"/>
              </a:xfrm>
            </p:grpSpPr>
            <p:pic>
              <p:nvPicPr>
                <p:cNvPr id="5317"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88" name="Oval 9"/>
                <p:cNvSpPr>
                  <a:spLocks noChangeArrowheads="1"/>
                </p:cNvSpPr>
                <p:nvPr/>
              </p:nvSpPr>
              <p:spPr bwMode="auto">
                <a:xfrm>
                  <a:off x="1610" y="2296"/>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93" name="Group 918"/>
              <p:cNvGrpSpPr>
                <a:grpSpLocks/>
              </p:cNvGrpSpPr>
              <p:nvPr/>
            </p:nvGrpSpPr>
            <p:grpSpPr bwMode="auto">
              <a:xfrm>
                <a:off x="2385" y="2375"/>
                <a:ext cx="78" cy="252"/>
                <a:chOff x="1863" y="2251"/>
                <a:chExt cx="78" cy="252"/>
              </a:xfrm>
            </p:grpSpPr>
            <p:pic>
              <p:nvPicPr>
                <p:cNvPr id="5315"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86"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94" name="Group 921"/>
              <p:cNvGrpSpPr>
                <a:grpSpLocks/>
              </p:cNvGrpSpPr>
              <p:nvPr/>
            </p:nvGrpSpPr>
            <p:grpSpPr bwMode="auto">
              <a:xfrm>
                <a:off x="2223" y="2375"/>
                <a:ext cx="78" cy="252"/>
                <a:chOff x="1863" y="2251"/>
                <a:chExt cx="78" cy="252"/>
              </a:xfrm>
            </p:grpSpPr>
            <p:pic>
              <p:nvPicPr>
                <p:cNvPr id="5313"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84"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95" name="Group 924"/>
              <p:cNvGrpSpPr>
                <a:grpSpLocks/>
              </p:cNvGrpSpPr>
              <p:nvPr/>
            </p:nvGrpSpPr>
            <p:grpSpPr bwMode="auto">
              <a:xfrm>
                <a:off x="2785" y="2377"/>
                <a:ext cx="77" cy="252"/>
                <a:chOff x="1610" y="2296"/>
                <a:chExt cx="77" cy="252"/>
              </a:xfrm>
            </p:grpSpPr>
            <p:pic>
              <p:nvPicPr>
                <p:cNvPr id="5311"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82"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96" name="Group 927"/>
              <p:cNvGrpSpPr>
                <a:grpSpLocks/>
              </p:cNvGrpSpPr>
              <p:nvPr/>
            </p:nvGrpSpPr>
            <p:grpSpPr bwMode="auto">
              <a:xfrm>
                <a:off x="2306" y="2371"/>
                <a:ext cx="77" cy="252"/>
                <a:chOff x="1610" y="2296"/>
                <a:chExt cx="77" cy="252"/>
              </a:xfrm>
            </p:grpSpPr>
            <p:pic>
              <p:nvPicPr>
                <p:cNvPr id="5309"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80" name="Oval 9"/>
                <p:cNvSpPr>
                  <a:spLocks noChangeArrowheads="1"/>
                </p:cNvSpPr>
                <p:nvPr/>
              </p:nvSpPr>
              <p:spPr bwMode="auto">
                <a:xfrm>
                  <a:off x="1610" y="2296"/>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97" name="Group 930"/>
              <p:cNvGrpSpPr>
                <a:grpSpLocks/>
              </p:cNvGrpSpPr>
              <p:nvPr/>
            </p:nvGrpSpPr>
            <p:grpSpPr bwMode="auto">
              <a:xfrm>
                <a:off x="2464" y="2379"/>
                <a:ext cx="78" cy="252"/>
                <a:chOff x="1863" y="2251"/>
                <a:chExt cx="78" cy="252"/>
              </a:xfrm>
            </p:grpSpPr>
            <p:pic>
              <p:nvPicPr>
                <p:cNvPr id="5307"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78"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98" name="Group 933"/>
              <p:cNvGrpSpPr>
                <a:grpSpLocks/>
              </p:cNvGrpSpPr>
              <p:nvPr/>
            </p:nvGrpSpPr>
            <p:grpSpPr bwMode="auto">
              <a:xfrm>
                <a:off x="2706" y="2375"/>
                <a:ext cx="78" cy="252"/>
                <a:chOff x="1863" y="2251"/>
                <a:chExt cx="78" cy="252"/>
              </a:xfrm>
            </p:grpSpPr>
            <p:pic>
              <p:nvPicPr>
                <p:cNvPr id="5305"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76"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99" name="Group 936"/>
              <p:cNvGrpSpPr>
                <a:grpSpLocks/>
              </p:cNvGrpSpPr>
              <p:nvPr/>
            </p:nvGrpSpPr>
            <p:grpSpPr bwMode="auto">
              <a:xfrm>
                <a:off x="2624" y="2375"/>
                <a:ext cx="78" cy="252"/>
                <a:chOff x="1863" y="2251"/>
                <a:chExt cx="78" cy="252"/>
              </a:xfrm>
            </p:grpSpPr>
            <p:pic>
              <p:nvPicPr>
                <p:cNvPr id="5303"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74"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300" name="Group 939"/>
              <p:cNvGrpSpPr>
                <a:grpSpLocks/>
              </p:cNvGrpSpPr>
              <p:nvPr/>
            </p:nvGrpSpPr>
            <p:grpSpPr bwMode="auto">
              <a:xfrm>
                <a:off x="1906" y="2375"/>
                <a:ext cx="78" cy="252"/>
                <a:chOff x="1863" y="2251"/>
                <a:chExt cx="78" cy="252"/>
              </a:xfrm>
            </p:grpSpPr>
            <p:pic>
              <p:nvPicPr>
                <p:cNvPr id="5301"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72"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nvGrpSpPr>
            <p:cNvPr id="5141" name="Group 942"/>
            <p:cNvGrpSpPr>
              <a:grpSpLocks/>
            </p:cNvGrpSpPr>
            <p:nvPr/>
          </p:nvGrpSpPr>
          <p:grpSpPr bwMode="auto">
            <a:xfrm>
              <a:off x="1973" y="2815"/>
              <a:ext cx="959" cy="256"/>
              <a:chOff x="1817" y="2840"/>
              <a:chExt cx="959" cy="256"/>
            </a:xfrm>
          </p:grpSpPr>
          <p:grpSp>
            <p:nvGrpSpPr>
              <p:cNvPr id="5253" name="Group 943"/>
              <p:cNvGrpSpPr>
                <a:grpSpLocks/>
              </p:cNvGrpSpPr>
              <p:nvPr/>
            </p:nvGrpSpPr>
            <p:grpSpPr bwMode="auto">
              <a:xfrm rot="10800000">
                <a:off x="2699" y="2840"/>
                <a:ext cx="77" cy="252"/>
                <a:chOff x="1610" y="2296"/>
                <a:chExt cx="77" cy="252"/>
              </a:xfrm>
            </p:grpSpPr>
            <p:pic>
              <p:nvPicPr>
                <p:cNvPr id="5287"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58" name="Oval 9"/>
                <p:cNvSpPr>
                  <a:spLocks noChangeArrowheads="1"/>
                </p:cNvSpPr>
                <p:nvPr/>
              </p:nvSpPr>
              <p:spPr bwMode="auto">
                <a:xfrm>
                  <a:off x="1610" y="2288"/>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54" name="Group 946"/>
              <p:cNvGrpSpPr>
                <a:grpSpLocks/>
              </p:cNvGrpSpPr>
              <p:nvPr/>
            </p:nvGrpSpPr>
            <p:grpSpPr bwMode="auto">
              <a:xfrm rot="10800000">
                <a:off x="2620" y="2840"/>
                <a:ext cx="78" cy="252"/>
                <a:chOff x="1863" y="2251"/>
                <a:chExt cx="78" cy="252"/>
              </a:xfrm>
            </p:grpSpPr>
            <p:pic>
              <p:nvPicPr>
                <p:cNvPr id="5285"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56"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55" name="Group 949"/>
              <p:cNvGrpSpPr>
                <a:grpSpLocks/>
              </p:cNvGrpSpPr>
              <p:nvPr/>
            </p:nvGrpSpPr>
            <p:grpSpPr bwMode="auto">
              <a:xfrm rot="10800000">
                <a:off x="2381" y="2840"/>
                <a:ext cx="77" cy="252"/>
                <a:chOff x="1610" y="2296"/>
                <a:chExt cx="77" cy="252"/>
              </a:xfrm>
            </p:grpSpPr>
            <p:pic>
              <p:nvPicPr>
                <p:cNvPr id="5283"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54" name="Oval 9"/>
                <p:cNvSpPr>
                  <a:spLocks noChangeArrowheads="1"/>
                </p:cNvSpPr>
                <p:nvPr/>
              </p:nvSpPr>
              <p:spPr bwMode="auto">
                <a:xfrm>
                  <a:off x="1610" y="2288"/>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56" name="Group 952"/>
              <p:cNvGrpSpPr>
                <a:grpSpLocks/>
              </p:cNvGrpSpPr>
              <p:nvPr/>
            </p:nvGrpSpPr>
            <p:grpSpPr bwMode="auto">
              <a:xfrm rot="10800000">
                <a:off x="2142" y="2844"/>
                <a:ext cx="77" cy="252"/>
                <a:chOff x="1610" y="2296"/>
                <a:chExt cx="77" cy="252"/>
              </a:xfrm>
            </p:grpSpPr>
            <p:pic>
              <p:nvPicPr>
                <p:cNvPr id="5281"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52" name="Oval 9"/>
                <p:cNvSpPr>
                  <a:spLocks noChangeArrowheads="1"/>
                </p:cNvSpPr>
                <p:nvPr/>
              </p:nvSpPr>
              <p:spPr bwMode="auto">
                <a:xfrm>
                  <a:off x="1586" y="2288"/>
                  <a:ext cx="94"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57" name="Group 955"/>
              <p:cNvGrpSpPr>
                <a:grpSpLocks/>
              </p:cNvGrpSpPr>
              <p:nvPr/>
            </p:nvGrpSpPr>
            <p:grpSpPr bwMode="auto">
              <a:xfrm rot="10800000">
                <a:off x="2542" y="2840"/>
                <a:ext cx="78" cy="252"/>
                <a:chOff x="1863" y="2251"/>
                <a:chExt cx="78" cy="252"/>
              </a:xfrm>
            </p:grpSpPr>
            <p:pic>
              <p:nvPicPr>
                <p:cNvPr id="527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50"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58" name="Group 958"/>
              <p:cNvGrpSpPr>
                <a:grpSpLocks/>
              </p:cNvGrpSpPr>
              <p:nvPr/>
            </p:nvGrpSpPr>
            <p:grpSpPr bwMode="auto">
              <a:xfrm rot="10800000">
                <a:off x="2460" y="2840"/>
                <a:ext cx="78" cy="252"/>
                <a:chOff x="1863" y="2251"/>
                <a:chExt cx="78" cy="252"/>
              </a:xfrm>
            </p:grpSpPr>
            <p:pic>
              <p:nvPicPr>
                <p:cNvPr id="5277"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8"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59" name="Group 961"/>
              <p:cNvGrpSpPr>
                <a:grpSpLocks/>
              </p:cNvGrpSpPr>
              <p:nvPr/>
            </p:nvGrpSpPr>
            <p:grpSpPr bwMode="auto">
              <a:xfrm rot="10800000">
                <a:off x="2221" y="2844"/>
                <a:ext cx="78" cy="252"/>
                <a:chOff x="1863" y="2251"/>
                <a:chExt cx="78" cy="252"/>
              </a:xfrm>
            </p:grpSpPr>
            <p:pic>
              <p:nvPicPr>
                <p:cNvPr id="5275"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6"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60" name="Group 964"/>
              <p:cNvGrpSpPr>
                <a:grpSpLocks/>
              </p:cNvGrpSpPr>
              <p:nvPr/>
            </p:nvGrpSpPr>
            <p:grpSpPr bwMode="auto">
              <a:xfrm rot="10800000">
                <a:off x="1899" y="2842"/>
                <a:ext cx="77" cy="252"/>
                <a:chOff x="1610" y="2296"/>
                <a:chExt cx="77" cy="252"/>
              </a:xfrm>
            </p:grpSpPr>
            <p:pic>
              <p:nvPicPr>
                <p:cNvPr id="5273"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44"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61" name="Group 967"/>
              <p:cNvGrpSpPr>
                <a:grpSpLocks/>
              </p:cNvGrpSpPr>
              <p:nvPr/>
            </p:nvGrpSpPr>
            <p:grpSpPr bwMode="auto">
              <a:xfrm rot="10800000">
                <a:off x="2300" y="2844"/>
                <a:ext cx="78" cy="252"/>
                <a:chOff x="1863" y="2251"/>
                <a:chExt cx="78" cy="252"/>
              </a:xfrm>
            </p:grpSpPr>
            <p:pic>
              <p:nvPicPr>
                <p:cNvPr id="5271"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2"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62" name="Group 970"/>
              <p:cNvGrpSpPr>
                <a:grpSpLocks/>
              </p:cNvGrpSpPr>
              <p:nvPr/>
            </p:nvGrpSpPr>
            <p:grpSpPr bwMode="auto">
              <a:xfrm rot="10800000">
                <a:off x="1817" y="2840"/>
                <a:ext cx="78" cy="252"/>
                <a:chOff x="1863" y="2251"/>
                <a:chExt cx="78" cy="252"/>
              </a:xfrm>
            </p:grpSpPr>
            <p:pic>
              <p:nvPicPr>
                <p:cNvPr id="526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40"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63" name="Group 973"/>
              <p:cNvGrpSpPr>
                <a:grpSpLocks/>
              </p:cNvGrpSpPr>
              <p:nvPr/>
            </p:nvGrpSpPr>
            <p:grpSpPr bwMode="auto">
              <a:xfrm rot="10800000">
                <a:off x="1977" y="2840"/>
                <a:ext cx="78" cy="252"/>
                <a:chOff x="1863" y="2251"/>
                <a:chExt cx="78" cy="252"/>
              </a:xfrm>
            </p:grpSpPr>
            <p:pic>
              <p:nvPicPr>
                <p:cNvPr id="5267"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8"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64" name="Group 976"/>
              <p:cNvGrpSpPr>
                <a:grpSpLocks/>
              </p:cNvGrpSpPr>
              <p:nvPr/>
            </p:nvGrpSpPr>
            <p:grpSpPr bwMode="auto">
              <a:xfrm rot="10800000">
                <a:off x="2060" y="2844"/>
                <a:ext cx="78" cy="252"/>
                <a:chOff x="1863" y="2251"/>
                <a:chExt cx="78" cy="252"/>
              </a:xfrm>
            </p:grpSpPr>
            <p:pic>
              <p:nvPicPr>
                <p:cNvPr id="5265"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36" name="Oval 12"/>
                <p:cNvSpPr>
                  <a:spLocks noChangeArrowheads="1"/>
                </p:cNvSpPr>
                <p:nvPr/>
              </p:nvSpPr>
              <p:spPr bwMode="auto">
                <a:xfrm>
                  <a:off x="1863" y="2243"/>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nvGrpSpPr>
            <p:cNvPr id="5142" name="Group 979"/>
            <p:cNvGrpSpPr>
              <a:grpSpLocks/>
            </p:cNvGrpSpPr>
            <p:nvPr/>
          </p:nvGrpSpPr>
          <p:grpSpPr bwMode="auto">
            <a:xfrm>
              <a:off x="1927" y="2840"/>
              <a:ext cx="959" cy="258"/>
              <a:chOff x="1589" y="2722"/>
              <a:chExt cx="959" cy="258"/>
            </a:xfrm>
          </p:grpSpPr>
          <p:grpSp>
            <p:nvGrpSpPr>
              <p:cNvPr id="5217" name="Group 980"/>
              <p:cNvGrpSpPr>
                <a:grpSpLocks/>
              </p:cNvGrpSpPr>
              <p:nvPr/>
            </p:nvGrpSpPr>
            <p:grpSpPr bwMode="auto">
              <a:xfrm rot="10800000">
                <a:off x="2471" y="2726"/>
                <a:ext cx="77" cy="252"/>
                <a:chOff x="1610" y="2296"/>
                <a:chExt cx="77" cy="252"/>
              </a:xfrm>
            </p:grpSpPr>
            <p:pic>
              <p:nvPicPr>
                <p:cNvPr id="5251"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22"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18" name="Group 983"/>
              <p:cNvGrpSpPr>
                <a:grpSpLocks/>
              </p:cNvGrpSpPr>
              <p:nvPr/>
            </p:nvGrpSpPr>
            <p:grpSpPr bwMode="auto">
              <a:xfrm rot="10800000">
                <a:off x="2392" y="2726"/>
                <a:ext cx="78" cy="252"/>
                <a:chOff x="1863" y="2251"/>
                <a:chExt cx="78" cy="252"/>
              </a:xfrm>
            </p:grpSpPr>
            <p:pic>
              <p:nvPicPr>
                <p:cNvPr id="524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20"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19" name="Group 986"/>
              <p:cNvGrpSpPr>
                <a:grpSpLocks/>
              </p:cNvGrpSpPr>
              <p:nvPr/>
            </p:nvGrpSpPr>
            <p:grpSpPr bwMode="auto">
              <a:xfrm rot="10800000">
                <a:off x="2315" y="2726"/>
                <a:ext cx="77" cy="252"/>
                <a:chOff x="1610" y="2296"/>
                <a:chExt cx="77" cy="252"/>
              </a:xfrm>
            </p:grpSpPr>
            <p:pic>
              <p:nvPicPr>
                <p:cNvPr id="5247"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18"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20" name="Group 989"/>
              <p:cNvGrpSpPr>
                <a:grpSpLocks/>
              </p:cNvGrpSpPr>
              <p:nvPr/>
            </p:nvGrpSpPr>
            <p:grpSpPr bwMode="auto">
              <a:xfrm rot="10800000">
                <a:off x="2067" y="2722"/>
                <a:ext cx="77" cy="252"/>
                <a:chOff x="1610" y="2296"/>
                <a:chExt cx="77" cy="252"/>
              </a:xfrm>
            </p:grpSpPr>
            <p:pic>
              <p:nvPicPr>
                <p:cNvPr id="5245"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16"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21" name="Group 992"/>
              <p:cNvGrpSpPr>
                <a:grpSpLocks/>
              </p:cNvGrpSpPr>
              <p:nvPr/>
            </p:nvGrpSpPr>
            <p:grpSpPr bwMode="auto">
              <a:xfrm rot="10800000">
                <a:off x="2232" y="2726"/>
                <a:ext cx="78" cy="252"/>
                <a:chOff x="1863" y="2251"/>
                <a:chExt cx="78" cy="252"/>
              </a:xfrm>
            </p:grpSpPr>
            <p:pic>
              <p:nvPicPr>
                <p:cNvPr id="5243"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14"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22" name="Group 995"/>
              <p:cNvGrpSpPr>
                <a:grpSpLocks/>
              </p:cNvGrpSpPr>
              <p:nvPr/>
            </p:nvGrpSpPr>
            <p:grpSpPr bwMode="auto">
              <a:xfrm rot="10800000">
                <a:off x="2150" y="2726"/>
                <a:ext cx="78" cy="252"/>
                <a:chOff x="1863" y="2251"/>
                <a:chExt cx="78" cy="252"/>
              </a:xfrm>
            </p:grpSpPr>
            <p:pic>
              <p:nvPicPr>
                <p:cNvPr id="5241"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12"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23" name="Group 998"/>
              <p:cNvGrpSpPr>
                <a:grpSpLocks/>
              </p:cNvGrpSpPr>
              <p:nvPr/>
            </p:nvGrpSpPr>
            <p:grpSpPr bwMode="auto">
              <a:xfrm rot="10800000">
                <a:off x="1988" y="2726"/>
                <a:ext cx="78" cy="252"/>
                <a:chOff x="1863" y="2251"/>
                <a:chExt cx="78" cy="252"/>
              </a:xfrm>
            </p:grpSpPr>
            <p:pic>
              <p:nvPicPr>
                <p:cNvPr id="523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10"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24" name="Group 1001"/>
              <p:cNvGrpSpPr>
                <a:grpSpLocks/>
              </p:cNvGrpSpPr>
              <p:nvPr/>
            </p:nvGrpSpPr>
            <p:grpSpPr bwMode="auto">
              <a:xfrm rot="10800000">
                <a:off x="1671" y="2728"/>
                <a:ext cx="77" cy="252"/>
                <a:chOff x="1610" y="2296"/>
                <a:chExt cx="77" cy="252"/>
              </a:xfrm>
            </p:grpSpPr>
            <p:pic>
              <p:nvPicPr>
                <p:cNvPr id="5237"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08"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25" name="Group 1004"/>
              <p:cNvGrpSpPr>
                <a:grpSpLocks/>
              </p:cNvGrpSpPr>
              <p:nvPr/>
            </p:nvGrpSpPr>
            <p:grpSpPr bwMode="auto">
              <a:xfrm rot="10800000">
                <a:off x="1829" y="2728"/>
                <a:ext cx="77" cy="252"/>
                <a:chOff x="1610" y="2296"/>
                <a:chExt cx="77" cy="252"/>
              </a:xfrm>
            </p:grpSpPr>
            <p:pic>
              <p:nvPicPr>
                <p:cNvPr id="5235"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106"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26" name="Group 1007"/>
              <p:cNvGrpSpPr>
                <a:grpSpLocks/>
              </p:cNvGrpSpPr>
              <p:nvPr/>
            </p:nvGrpSpPr>
            <p:grpSpPr bwMode="auto">
              <a:xfrm rot="10800000">
                <a:off x="1907" y="2726"/>
                <a:ext cx="78" cy="252"/>
                <a:chOff x="1863" y="2251"/>
                <a:chExt cx="78" cy="252"/>
              </a:xfrm>
            </p:grpSpPr>
            <p:pic>
              <p:nvPicPr>
                <p:cNvPr id="5233"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04"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27" name="Group 1010"/>
              <p:cNvGrpSpPr>
                <a:grpSpLocks/>
              </p:cNvGrpSpPr>
              <p:nvPr/>
            </p:nvGrpSpPr>
            <p:grpSpPr bwMode="auto">
              <a:xfrm rot="10800000">
                <a:off x="1589" y="2726"/>
                <a:ext cx="78" cy="252"/>
                <a:chOff x="1863" y="2251"/>
                <a:chExt cx="78" cy="252"/>
              </a:xfrm>
            </p:grpSpPr>
            <p:pic>
              <p:nvPicPr>
                <p:cNvPr id="5231"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02"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228" name="Group 1013"/>
              <p:cNvGrpSpPr>
                <a:grpSpLocks/>
              </p:cNvGrpSpPr>
              <p:nvPr/>
            </p:nvGrpSpPr>
            <p:grpSpPr bwMode="auto">
              <a:xfrm rot="10800000">
                <a:off x="1749" y="2726"/>
                <a:ext cx="78" cy="252"/>
                <a:chOff x="1863" y="2251"/>
                <a:chExt cx="78" cy="252"/>
              </a:xfrm>
            </p:grpSpPr>
            <p:pic>
              <p:nvPicPr>
                <p:cNvPr id="522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100"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rot="10800000"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nvGrpSpPr>
            <p:cNvPr id="5143" name="Group 1016"/>
            <p:cNvGrpSpPr>
              <a:grpSpLocks/>
            </p:cNvGrpSpPr>
            <p:nvPr/>
          </p:nvGrpSpPr>
          <p:grpSpPr bwMode="auto">
            <a:xfrm>
              <a:off x="1974" y="2568"/>
              <a:ext cx="960" cy="252"/>
              <a:chOff x="1841" y="2387"/>
              <a:chExt cx="960" cy="252"/>
            </a:xfrm>
          </p:grpSpPr>
          <p:grpSp>
            <p:nvGrpSpPr>
              <p:cNvPr id="5181" name="Group 1017"/>
              <p:cNvGrpSpPr>
                <a:grpSpLocks/>
              </p:cNvGrpSpPr>
              <p:nvPr/>
            </p:nvGrpSpPr>
            <p:grpSpPr bwMode="auto">
              <a:xfrm>
                <a:off x="1995" y="2387"/>
                <a:ext cx="78" cy="252"/>
                <a:chOff x="1863" y="2251"/>
                <a:chExt cx="78" cy="252"/>
              </a:xfrm>
            </p:grpSpPr>
            <p:pic>
              <p:nvPicPr>
                <p:cNvPr id="5215"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6"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82" name="Group 1020"/>
              <p:cNvGrpSpPr>
                <a:grpSpLocks/>
              </p:cNvGrpSpPr>
              <p:nvPr/>
            </p:nvGrpSpPr>
            <p:grpSpPr bwMode="auto">
              <a:xfrm>
                <a:off x="1916" y="2387"/>
                <a:ext cx="78" cy="252"/>
                <a:chOff x="1863" y="2251"/>
                <a:chExt cx="78" cy="252"/>
              </a:xfrm>
            </p:grpSpPr>
            <p:pic>
              <p:nvPicPr>
                <p:cNvPr id="5213"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4"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83" name="Group 1023"/>
              <p:cNvGrpSpPr>
                <a:grpSpLocks/>
              </p:cNvGrpSpPr>
              <p:nvPr/>
            </p:nvGrpSpPr>
            <p:grpSpPr bwMode="auto">
              <a:xfrm>
                <a:off x="2076" y="2387"/>
                <a:ext cx="77" cy="252"/>
                <a:chOff x="1610" y="2296"/>
                <a:chExt cx="77" cy="252"/>
              </a:xfrm>
            </p:grpSpPr>
            <p:pic>
              <p:nvPicPr>
                <p:cNvPr id="5211"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82" name="Oval 9"/>
                <p:cNvSpPr>
                  <a:spLocks noChangeArrowheads="1"/>
                </p:cNvSpPr>
                <p:nvPr/>
              </p:nvSpPr>
              <p:spPr bwMode="auto">
                <a:xfrm>
                  <a:off x="1610" y="2296"/>
                  <a:ext cx="78"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84" name="Group 1026"/>
              <p:cNvGrpSpPr>
                <a:grpSpLocks/>
              </p:cNvGrpSpPr>
              <p:nvPr/>
            </p:nvGrpSpPr>
            <p:grpSpPr bwMode="auto">
              <a:xfrm>
                <a:off x="2320" y="2387"/>
                <a:ext cx="78" cy="252"/>
                <a:chOff x="1863" y="2251"/>
                <a:chExt cx="78" cy="252"/>
              </a:xfrm>
            </p:grpSpPr>
            <p:pic>
              <p:nvPicPr>
                <p:cNvPr id="520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80"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85" name="Group 1029"/>
              <p:cNvGrpSpPr>
                <a:grpSpLocks/>
              </p:cNvGrpSpPr>
              <p:nvPr/>
            </p:nvGrpSpPr>
            <p:grpSpPr bwMode="auto">
              <a:xfrm>
                <a:off x="2158" y="2387"/>
                <a:ext cx="78" cy="252"/>
                <a:chOff x="1863" y="2251"/>
                <a:chExt cx="78" cy="252"/>
              </a:xfrm>
            </p:grpSpPr>
            <p:pic>
              <p:nvPicPr>
                <p:cNvPr id="5207"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8"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86" name="Group 1032"/>
              <p:cNvGrpSpPr>
                <a:grpSpLocks/>
              </p:cNvGrpSpPr>
              <p:nvPr/>
            </p:nvGrpSpPr>
            <p:grpSpPr bwMode="auto">
              <a:xfrm>
                <a:off x="2237" y="2387"/>
                <a:ext cx="78" cy="252"/>
                <a:chOff x="1863" y="2251"/>
                <a:chExt cx="78" cy="252"/>
              </a:xfrm>
            </p:grpSpPr>
            <p:pic>
              <p:nvPicPr>
                <p:cNvPr id="5205"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6"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87" name="Group 1035"/>
              <p:cNvGrpSpPr>
                <a:grpSpLocks/>
              </p:cNvGrpSpPr>
              <p:nvPr/>
            </p:nvGrpSpPr>
            <p:grpSpPr bwMode="auto">
              <a:xfrm>
                <a:off x="2562" y="2387"/>
                <a:ext cx="77" cy="252"/>
                <a:chOff x="1610" y="2296"/>
                <a:chExt cx="77" cy="252"/>
              </a:xfrm>
            </p:grpSpPr>
            <p:pic>
              <p:nvPicPr>
                <p:cNvPr id="5203"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4" name="Oval 9"/>
                <p:cNvSpPr>
                  <a:spLocks noChangeArrowheads="1"/>
                </p:cNvSpPr>
                <p:nvPr/>
              </p:nvSpPr>
              <p:spPr bwMode="auto">
                <a:xfrm>
                  <a:off x="1611" y="2296"/>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88" name="Group 1038"/>
              <p:cNvGrpSpPr>
                <a:grpSpLocks/>
              </p:cNvGrpSpPr>
              <p:nvPr/>
            </p:nvGrpSpPr>
            <p:grpSpPr bwMode="auto">
              <a:xfrm>
                <a:off x="2399" y="2387"/>
                <a:ext cx="77" cy="252"/>
                <a:chOff x="1610" y="2296"/>
                <a:chExt cx="77" cy="252"/>
              </a:xfrm>
            </p:grpSpPr>
            <p:pic>
              <p:nvPicPr>
                <p:cNvPr id="5201"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72" name="Oval 9"/>
                <p:cNvSpPr>
                  <a:spLocks noChangeArrowheads="1"/>
                </p:cNvSpPr>
                <p:nvPr/>
              </p:nvSpPr>
              <p:spPr bwMode="auto">
                <a:xfrm>
                  <a:off x="1610" y="2296"/>
                  <a:ext cx="77" cy="78"/>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89" name="Group 1041"/>
              <p:cNvGrpSpPr>
                <a:grpSpLocks/>
              </p:cNvGrpSpPr>
              <p:nvPr/>
            </p:nvGrpSpPr>
            <p:grpSpPr bwMode="auto">
              <a:xfrm>
                <a:off x="2480" y="2387"/>
                <a:ext cx="78" cy="252"/>
                <a:chOff x="1863" y="2251"/>
                <a:chExt cx="78" cy="252"/>
              </a:xfrm>
            </p:grpSpPr>
            <p:pic>
              <p:nvPicPr>
                <p:cNvPr id="519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70"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90" name="Group 1044"/>
              <p:cNvGrpSpPr>
                <a:grpSpLocks/>
              </p:cNvGrpSpPr>
              <p:nvPr/>
            </p:nvGrpSpPr>
            <p:grpSpPr bwMode="auto">
              <a:xfrm>
                <a:off x="2641" y="2387"/>
                <a:ext cx="78" cy="252"/>
                <a:chOff x="1863" y="2251"/>
                <a:chExt cx="78" cy="252"/>
              </a:xfrm>
            </p:grpSpPr>
            <p:pic>
              <p:nvPicPr>
                <p:cNvPr id="5197"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68" name="Oval 12"/>
                <p:cNvSpPr>
                  <a:spLocks noChangeArrowheads="1"/>
                </p:cNvSpPr>
                <p:nvPr/>
              </p:nvSpPr>
              <p:spPr bwMode="auto">
                <a:xfrm>
                  <a:off x="1864"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91" name="Group 1047"/>
              <p:cNvGrpSpPr>
                <a:grpSpLocks/>
              </p:cNvGrpSpPr>
              <p:nvPr/>
            </p:nvGrpSpPr>
            <p:grpSpPr bwMode="auto">
              <a:xfrm>
                <a:off x="2723" y="2387"/>
                <a:ext cx="78" cy="252"/>
                <a:chOff x="1863" y="2251"/>
                <a:chExt cx="78" cy="252"/>
              </a:xfrm>
            </p:grpSpPr>
            <p:pic>
              <p:nvPicPr>
                <p:cNvPr id="5195"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66"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92" name="Group 1050"/>
              <p:cNvGrpSpPr>
                <a:grpSpLocks/>
              </p:cNvGrpSpPr>
              <p:nvPr/>
            </p:nvGrpSpPr>
            <p:grpSpPr bwMode="auto">
              <a:xfrm>
                <a:off x="1841" y="2387"/>
                <a:ext cx="78" cy="252"/>
                <a:chOff x="1863" y="2251"/>
                <a:chExt cx="78" cy="252"/>
              </a:xfrm>
            </p:grpSpPr>
            <p:pic>
              <p:nvPicPr>
                <p:cNvPr id="5193"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64" name="Oval 12"/>
                <p:cNvSpPr>
                  <a:spLocks noChangeArrowheads="1"/>
                </p:cNvSpPr>
                <p:nvPr/>
              </p:nvSpPr>
              <p:spPr bwMode="auto">
                <a:xfrm>
                  <a:off x="1863" y="2251"/>
                  <a:ext cx="78" cy="78"/>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nvGrpSpPr>
            <p:cNvPr id="5144" name="Group 1053"/>
            <p:cNvGrpSpPr>
              <a:grpSpLocks/>
            </p:cNvGrpSpPr>
            <p:nvPr/>
          </p:nvGrpSpPr>
          <p:grpSpPr bwMode="auto">
            <a:xfrm>
              <a:off x="1927" y="2609"/>
              <a:ext cx="959" cy="256"/>
              <a:chOff x="1812" y="2460"/>
              <a:chExt cx="959" cy="256"/>
            </a:xfrm>
          </p:grpSpPr>
          <p:grpSp>
            <p:nvGrpSpPr>
              <p:cNvPr id="5145" name="Group 1054"/>
              <p:cNvGrpSpPr>
                <a:grpSpLocks/>
              </p:cNvGrpSpPr>
              <p:nvPr/>
            </p:nvGrpSpPr>
            <p:grpSpPr bwMode="auto">
              <a:xfrm>
                <a:off x="1812" y="2460"/>
                <a:ext cx="77" cy="252"/>
                <a:chOff x="1610" y="2296"/>
                <a:chExt cx="77" cy="252"/>
              </a:xfrm>
            </p:grpSpPr>
            <p:pic>
              <p:nvPicPr>
                <p:cNvPr id="5179"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50"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46" name="Group 1057"/>
              <p:cNvGrpSpPr>
                <a:grpSpLocks/>
              </p:cNvGrpSpPr>
              <p:nvPr/>
            </p:nvGrpSpPr>
            <p:grpSpPr bwMode="auto">
              <a:xfrm>
                <a:off x="1891" y="2460"/>
                <a:ext cx="78" cy="252"/>
                <a:chOff x="1863" y="2251"/>
                <a:chExt cx="78" cy="252"/>
              </a:xfrm>
            </p:grpSpPr>
            <p:pic>
              <p:nvPicPr>
                <p:cNvPr id="5177"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48"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47" name="Group 1060"/>
              <p:cNvGrpSpPr>
                <a:grpSpLocks/>
              </p:cNvGrpSpPr>
              <p:nvPr/>
            </p:nvGrpSpPr>
            <p:grpSpPr bwMode="auto">
              <a:xfrm>
                <a:off x="1968" y="2460"/>
                <a:ext cx="77" cy="252"/>
                <a:chOff x="1610" y="2296"/>
                <a:chExt cx="77" cy="252"/>
              </a:xfrm>
            </p:grpSpPr>
            <p:pic>
              <p:nvPicPr>
                <p:cNvPr id="5175"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46"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48" name="Group 1063"/>
              <p:cNvGrpSpPr>
                <a:grpSpLocks/>
              </p:cNvGrpSpPr>
              <p:nvPr/>
            </p:nvGrpSpPr>
            <p:grpSpPr bwMode="auto">
              <a:xfrm>
                <a:off x="2216" y="2464"/>
                <a:ext cx="77" cy="252"/>
                <a:chOff x="1610" y="2296"/>
                <a:chExt cx="77" cy="252"/>
              </a:xfrm>
            </p:grpSpPr>
            <p:pic>
              <p:nvPicPr>
                <p:cNvPr id="5173"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44"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49" name="Group 1066"/>
              <p:cNvGrpSpPr>
                <a:grpSpLocks/>
              </p:cNvGrpSpPr>
              <p:nvPr/>
            </p:nvGrpSpPr>
            <p:grpSpPr bwMode="auto">
              <a:xfrm>
                <a:off x="2051" y="2460"/>
                <a:ext cx="78" cy="252"/>
                <a:chOff x="1863" y="2251"/>
                <a:chExt cx="78" cy="252"/>
              </a:xfrm>
            </p:grpSpPr>
            <p:pic>
              <p:nvPicPr>
                <p:cNvPr id="5171"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42"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50" name="Group 1069"/>
              <p:cNvGrpSpPr>
                <a:grpSpLocks/>
              </p:cNvGrpSpPr>
              <p:nvPr/>
            </p:nvGrpSpPr>
            <p:grpSpPr bwMode="auto">
              <a:xfrm>
                <a:off x="2133" y="2460"/>
                <a:ext cx="78" cy="252"/>
                <a:chOff x="1863" y="2251"/>
                <a:chExt cx="78" cy="252"/>
              </a:xfrm>
            </p:grpSpPr>
            <p:pic>
              <p:nvPicPr>
                <p:cNvPr id="516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40"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51" name="Group 1072"/>
              <p:cNvGrpSpPr>
                <a:grpSpLocks/>
              </p:cNvGrpSpPr>
              <p:nvPr/>
            </p:nvGrpSpPr>
            <p:grpSpPr bwMode="auto">
              <a:xfrm>
                <a:off x="2295" y="2460"/>
                <a:ext cx="78" cy="252"/>
                <a:chOff x="1863" y="2251"/>
                <a:chExt cx="78" cy="252"/>
              </a:xfrm>
            </p:grpSpPr>
            <p:pic>
              <p:nvPicPr>
                <p:cNvPr id="5167"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38"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52" name="Group 1075"/>
              <p:cNvGrpSpPr>
                <a:grpSpLocks/>
              </p:cNvGrpSpPr>
              <p:nvPr/>
            </p:nvGrpSpPr>
            <p:grpSpPr bwMode="auto">
              <a:xfrm>
                <a:off x="2694" y="2460"/>
                <a:ext cx="77" cy="252"/>
                <a:chOff x="1610" y="2296"/>
                <a:chExt cx="77" cy="252"/>
              </a:xfrm>
            </p:grpSpPr>
            <p:pic>
              <p:nvPicPr>
                <p:cNvPr id="5165"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36"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53" name="Group 1078"/>
              <p:cNvGrpSpPr>
                <a:grpSpLocks/>
              </p:cNvGrpSpPr>
              <p:nvPr/>
            </p:nvGrpSpPr>
            <p:grpSpPr bwMode="auto">
              <a:xfrm>
                <a:off x="2374" y="2460"/>
                <a:ext cx="77" cy="252"/>
                <a:chOff x="1610" y="2296"/>
                <a:chExt cx="77" cy="252"/>
              </a:xfrm>
            </p:grpSpPr>
            <p:pic>
              <p:nvPicPr>
                <p:cNvPr id="5163" name="Picture 8" descr="palm_colo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rot="-5400000">
                  <a:off x="1542" y="2417"/>
                  <a:ext cx="207" cy="55"/>
                </a:xfrm>
                <a:prstGeom prst="rect">
                  <a:avLst/>
                </a:prstGeom>
                <a:noFill/>
                <a:ln w="9525">
                  <a:noFill/>
                  <a:miter lim="800000"/>
                  <a:headEnd/>
                  <a:tailEnd/>
                </a:ln>
              </p:spPr>
            </p:pic>
            <p:sp>
              <p:nvSpPr>
                <p:cNvPr id="34" name="Oval 9"/>
                <p:cNvSpPr>
                  <a:spLocks noChangeArrowheads="1"/>
                </p:cNvSpPr>
                <p:nvPr/>
              </p:nvSpPr>
              <p:spPr bwMode="auto">
                <a:xfrm>
                  <a:off x="1610" y="2296"/>
                  <a:ext cx="77" cy="77"/>
                </a:xfrm>
                <a:prstGeom prst="ellipse">
                  <a:avLst/>
                </a:prstGeom>
                <a:gradFill rotWithShape="1">
                  <a:gsLst>
                    <a:gs pos="0">
                      <a:srgbClr val="BBE0E3"/>
                    </a:gs>
                    <a:gs pos="100000">
                      <a:srgbClr val="333399"/>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54" name="Group 1081"/>
              <p:cNvGrpSpPr>
                <a:grpSpLocks/>
              </p:cNvGrpSpPr>
              <p:nvPr/>
            </p:nvGrpSpPr>
            <p:grpSpPr bwMode="auto">
              <a:xfrm>
                <a:off x="2455" y="2460"/>
                <a:ext cx="78" cy="252"/>
                <a:chOff x="1863" y="2251"/>
                <a:chExt cx="78" cy="252"/>
              </a:xfrm>
            </p:grpSpPr>
            <p:pic>
              <p:nvPicPr>
                <p:cNvPr id="5161"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32"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55" name="Group 1084"/>
              <p:cNvGrpSpPr>
                <a:grpSpLocks/>
              </p:cNvGrpSpPr>
              <p:nvPr/>
            </p:nvGrpSpPr>
            <p:grpSpPr bwMode="auto">
              <a:xfrm>
                <a:off x="2616" y="2460"/>
                <a:ext cx="78" cy="252"/>
                <a:chOff x="1863" y="2251"/>
                <a:chExt cx="78" cy="252"/>
              </a:xfrm>
            </p:grpSpPr>
            <p:pic>
              <p:nvPicPr>
                <p:cNvPr id="5159"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30"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nvGrpSpPr>
              <p:cNvPr id="5156" name="Group 1087"/>
              <p:cNvGrpSpPr>
                <a:grpSpLocks/>
              </p:cNvGrpSpPr>
              <p:nvPr/>
            </p:nvGrpSpPr>
            <p:grpSpPr bwMode="auto">
              <a:xfrm>
                <a:off x="2534" y="2460"/>
                <a:ext cx="78" cy="252"/>
                <a:chOff x="1863" y="2251"/>
                <a:chExt cx="78" cy="252"/>
              </a:xfrm>
            </p:grpSpPr>
            <p:pic>
              <p:nvPicPr>
                <p:cNvPr id="5157" name="Picture 11" descr="palm_color"/>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rot="-5400000">
                  <a:off x="1798" y="2372"/>
                  <a:ext cx="207" cy="56"/>
                </a:xfrm>
                <a:prstGeom prst="rect">
                  <a:avLst/>
                </a:prstGeom>
                <a:noFill/>
                <a:ln w="9525">
                  <a:noFill/>
                  <a:miter lim="800000"/>
                  <a:headEnd/>
                  <a:tailEnd/>
                </a:ln>
              </p:spPr>
            </p:pic>
            <p:sp>
              <p:nvSpPr>
                <p:cNvPr id="28" name="Oval 12"/>
                <p:cNvSpPr>
                  <a:spLocks noChangeArrowheads="1"/>
                </p:cNvSpPr>
                <p:nvPr/>
              </p:nvSpPr>
              <p:spPr bwMode="auto">
                <a:xfrm>
                  <a:off x="1863" y="2251"/>
                  <a:ext cx="78" cy="77"/>
                </a:xfrm>
                <a:prstGeom prst="ellipse">
                  <a:avLst/>
                </a:prstGeom>
                <a:gradFill rotWithShape="1">
                  <a:gsLst>
                    <a:gs pos="0">
                      <a:srgbClr val="FFCC99"/>
                    </a:gs>
                    <a:gs pos="100000">
                      <a:srgbClr val="FF0000"/>
                    </a:gs>
                  </a:gsLst>
                  <a:path path="shape">
                    <a:fillToRect l="50000" t="50000" r="50000" b="50000"/>
                  </a:path>
                </a:gradFill>
                <a:ln w="9525">
                  <a:solidFill>
                    <a:srgbClr val="000000"/>
                  </a:solidFill>
                  <a:round/>
                  <a:headEnd/>
                  <a:tailEnd/>
                </a:ln>
              </p:spPr>
              <p:txBody>
                <a:bodyPr wrap="none" anchor="ctr"/>
                <a:lstStyle/>
                <a:p>
                  <a:pPr algn="ctr" fontAlgn="auto">
                    <a:spcBef>
                      <a:spcPts val="0"/>
                    </a:spcBef>
                    <a:spcAft>
                      <a:spcPts val="0"/>
                    </a:spcAft>
                    <a:defRPr/>
                  </a:pPr>
                  <a:endParaRPr kumimoji="0" lang="en-US" kern="0">
                    <a:solidFill>
                      <a:sysClr val="windowText" lastClr="000000"/>
                    </a:solidFill>
                    <a:ea typeface="新細明體" pitchFamily="18" charset="-120"/>
                  </a:endParaRPr>
                </a:p>
              </p:txBody>
            </p:sp>
          </p:grpSp>
        </p:grpSp>
      </p:grpSp>
      <p:sp>
        <p:nvSpPr>
          <p:cNvPr id="5128" name="Line 1243"/>
          <p:cNvSpPr>
            <a:spLocks noChangeShapeType="1"/>
          </p:cNvSpPr>
          <p:nvPr/>
        </p:nvSpPr>
        <p:spPr bwMode="auto">
          <a:xfrm>
            <a:off x="2857500" y="5565775"/>
            <a:ext cx="0" cy="935038"/>
          </a:xfrm>
          <a:prstGeom prst="line">
            <a:avLst/>
          </a:prstGeom>
          <a:noFill/>
          <a:ln w="12700">
            <a:solidFill>
              <a:schemeClr val="tx1"/>
            </a:solidFill>
            <a:round/>
            <a:headEnd type="triangle" w="med" len="med"/>
            <a:tailEnd type="triangle" w="med" len="med"/>
          </a:ln>
        </p:spPr>
        <p:txBody>
          <a:bodyPr/>
          <a:lstStyle/>
          <a:p>
            <a:endParaRPr lang="zh-TW" altLang="en-US"/>
          </a:p>
        </p:txBody>
      </p:sp>
      <p:sp>
        <p:nvSpPr>
          <p:cNvPr id="5129" name="Text Box 1244"/>
          <p:cNvSpPr txBox="1">
            <a:spLocks noChangeArrowheads="1"/>
          </p:cNvSpPr>
          <p:nvPr/>
        </p:nvSpPr>
        <p:spPr bwMode="auto">
          <a:xfrm>
            <a:off x="2961579" y="5857875"/>
            <a:ext cx="1039618" cy="461665"/>
          </a:xfrm>
          <a:prstGeom prst="rect">
            <a:avLst/>
          </a:prstGeom>
          <a:noFill/>
          <a:ln w="12700" algn="ctr">
            <a:noFill/>
            <a:miter lim="800000"/>
            <a:headEnd/>
            <a:tailEnd/>
          </a:ln>
        </p:spPr>
        <p:txBody>
          <a:bodyPr wrap="none">
            <a:spAutoFit/>
          </a:bodyPr>
          <a:lstStyle/>
          <a:p>
            <a:pPr algn="ctr"/>
            <a:r>
              <a:rPr lang="en-US" altLang="zh-TW" dirty="0" smtClean="0"/>
              <a:t>5.3 nm</a:t>
            </a:r>
            <a:endParaRPr lang="en-US" altLang="zh-TW" dirty="0"/>
          </a:p>
        </p:txBody>
      </p:sp>
      <p:sp>
        <p:nvSpPr>
          <p:cNvPr id="5130" name="TextBox 232"/>
          <p:cNvSpPr txBox="1">
            <a:spLocks noChangeArrowheads="1"/>
          </p:cNvSpPr>
          <p:nvPr/>
        </p:nvSpPr>
        <p:spPr bwMode="auto">
          <a:xfrm>
            <a:off x="4191000" y="5943600"/>
            <a:ext cx="3929063" cy="646112"/>
          </a:xfrm>
          <a:prstGeom prst="rect">
            <a:avLst/>
          </a:prstGeom>
          <a:noFill/>
          <a:ln w="9525">
            <a:noFill/>
            <a:miter lim="800000"/>
            <a:headEnd/>
            <a:tailEnd/>
          </a:ln>
        </p:spPr>
        <p:txBody>
          <a:bodyPr>
            <a:spAutoFit/>
          </a:bodyPr>
          <a:lstStyle/>
          <a:p>
            <a:r>
              <a:rPr lang="en-US" altLang="zh-TW" dirty="0"/>
              <a:t>Fit the data with a bilayer model to obtain thickness</a:t>
            </a:r>
            <a:endParaRPr lang="zh-TW" altLang="en-US" dirty="0"/>
          </a:p>
        </p:txBody>
      </p:sp>
      <p:sp>
        <p:nvSpPr>
          <p:cNvPr id="235" name="Rectangle 234"/>
          <p:cNvSpPr/>
          <p:nvPr/>
        </p:nvSpPr>
        <p:spPr>
          <a:xfrm>
            <a:off x="2422525" y="214313"/>
            <a:ext cx="4506913" cy="461962"/>
          </a:xfrm>
          <a:prstGeom prst="rect">
            <a:avLst/>
          </a:prstGeom>
        </p:spPr>
        <p:txBody>
          <a:bodyPr>
            <a:spAutoFit/>
          </a:bodyPr>
          <a:lstStyle/>
          <a:p>
            <a:pPr>
              <a:defRPr/>
            </a:pPr>
            <a:r>
              <a:rPr lang="en-US" altLang="zh-TW" sz="2400" b="1" kern="10" dirty="0">
                <a:ln w="9525">
                  <a:noFill/>
                  <a:round/>
                  <a:headEnd/>
                  <a:tailEnd/>
                </a:ln>
                <a:effectLst>
                  <a:outerShdw dist="35921" dir="2700000" algn="ctr" rotWithShape="0">
                    <a:srgbClr val="C0C0C0">
                      <a:alpha val="79999"/>
                    </a:srgbClr>
                  </a:outerShdw>
                </a:effectLst>
                <a:latin typeface="Arial"/>
                <a:cs typeface="Arial"/>
              </a:rPr>
              <a:t>Model fit of </a:t>
            </a:r>
            <a:r>
              <a:rPr lang="en-US" altLang="zh-TW" sz="2400" b="1" kern="10" dirty="0" err="1">
                <a:ln w="9525">
                  <a:noFill/>
                  <a:round/>
                  <a:headEnd/>
                  <a:tailEnd/>
                </a:ln>
                <a:effectLst>
                  <a:outerShdw dist="35921" dir="2700000" algn="ctr" rotWithShape="0">
                    <a:srgbClr val="C0C0C0">
                      <a:alpha val="79999"/>
                    </a:srgbClr>
                  </a:outerShdw>
                </a:effectLst>
                <a:latin typeface="Arial"/>
                <a:cs typeface="Arial"/>
              </a:rPr>
              <a:t>bilayer</a:t>
            </a:r>
            <a:r>
              <a:rPr lang="en-US" altLang="zh-TW" sz="2400" b="1" kern="10" dirty="0">
                <a:ln w="9525">
                  <a:noFill/>
                  <a:round/>
                  <a:headEnd/>
                  <a:tailEnd/>
                </a:ln>
                <a:effectLst>
                  <a:outerShdw dist="35921" dir="2700000" algn="ctr" rotWithShape="0">
                    <a:srgbClr val="C0C0C0">
                      <a:alpha val="79999"/>
                    </a:srgbClr>
                  </a:outerShdw>
                </a:effectLst>
                <a:latin typeface="Arial"/>
                <a:cs typeface="Arial"/>
              </a:rPr>
              <a:t> structure</a:t>
            </a:r>
            <a:endParaRPr lang="zh-TW" altLang="en-US" sz="2400" b="1" kern="10" dirty="0">
              <a:ln w="9525">
                <a:noFill/>
                <a:round/>
                <a:headEnd/>
                <a:tailEnd/>
              </a:ln>
              <a:effectLst>
                <a:outerShdw dist="35921" dir="2700000" algn="ctr" rotWithShape="0">
                  <a:srgbClr val="C0C0C0">
                    <a:alpha val="79999"/>
                  </a:srgbClr>
                </a:outerShdw>
              </a:effectLst>
              <a:latin typeface="Arial"/>
              <a:cs typeface="Arial"/>
            </a:endParaRPr>
          </a:p>
        </p:txBody>
      </p:sp>
      <p:pic>
        <p:nvPicPr>
          <p:cNvPr id="5133" name="Picture 5"/>
          <p:cNvPicPr>
            <a:picLocks noChangeAspect="1" noChangeArrowheads="1"/>
          </p:cNvPicPr>
          <p:nvPr/>
        </p:nvPicPr>
        <p:blipFill>
          <a:blip r:embed="rId8" cstate="print"/>
          <a:srcRect b="34134"/>
          <a:stretch>
            <a:fillRect/>
          </a:stretch>
        </p:blipFill>
        <p:spPr bwMode="auto">
          <a:xfrm rot="-5400000">
            <a:off x="6485731" y="4087020"/>
            <a:ext cx="2105025" cy="1217612"/>
          </a:xfrm>
          <a:prstGeom prst="rect">
            <a:avLst/>
          </a:prstGeom>
          <a:noFill/>
          <a:ln w="9525">
            <a:noFill/>
            <a:miter lim="800000"/>
            <a:headEnd/>
            <a:tailEnd/>
          </a:ln>
        </p:spPr>
      </p:pic>
      <p:sp>
        <p:nvSpPr>
          <p:cNvPr id="5134" name="TextBox 236"/>
          <p:cNvSpPr txBox="1">
            <a:spLocks noChangeArrowheads="1"/>
          </p:cNvSpPr>
          <p:nvPr/>
        </p:nvSpPr>
        <p:spPr bwMode="auto">
          <a:xfrm>
            <a:off x="8215313" y="4572000"/>
            <a:ext cx="928687" cy="400110"/>
          </a:xfrm>
          <a:prstGeom prst="rect">
            <a:avLst/>
          </a:prstGeom>
          <a:noFill/>
          <a:ln w="9525">
            <a:noFill/>
            <a:miter lim="800000"/>
            <a:headEnd/>
            <a:tailEnd/>
          </a:ln>
        </p:spPr>
        <p:txBody>
          <a:bodyPr>
            <a:spAutoFit/>
          </a:bodyPr>
          <a:lstStyle/>
          <a:p>
            <a:r>
              <a:rPr lang="en-US" altLang="zh-TW" sz="2000"/>
              <a:t>3.8 nm</a:t>
            </a:r>
            <a:endParaRPr lang="zh-TW" altLang="en-US" sz="2000"/>
          </a:p>
        </p:txBody>
      </p:sp>
      <p:sp>
        <p:nvSpPr>
          <p:cNvPr id="5135" name="TextBox 236"/>
          <p:cNvSpPr txBox="1">
            <a:spLocks noChangeArrowheads="1"/>
          </p:cNvSpPr>
          <p:nvPr/>
        </p:nvSpPr>
        <p:spPr bwMode="auto">
          <a:xfrm>
            <a:off x="6477000" y="5000625"/>
            <a:ext cx="897126" cy="400110"/>
          </a:xfrm>
          <a:prstGeom prst="rect">
            <a:avLst/>
          </a:prstGeom>
          <a:noFill/>
          <a:ln w="9525">
            <a:noFill/>
            <a:miter lim="800000"/>
            <a:headEnd/>
            <a:tailEnd/>
          </a:ln>
        </p:spPr>
        <p:txBody>
          <a:bodyPr wrap="none">
            <a:spAutoFit/>
          </a:bodyPr>
          <a:lstStyle/>
          <a:p>
            <a:r>
              <a:rPr lang="en-US" altLang="zh-TW" sz="2000" dirty="0" smtClean="0"/>
              <a:t>2.1 nm</a:t>
            </a:r>
            <a:endParaRPr lang="zh-TW" altLang="en-US" sz="2000" dirty="0"/>
          </a:p>
        </p:txBody>
      </p:sp>
      <p:cxnSp>
        <p:nvCxnSpPr>
          <p:cNvPr id="5136" name="Straight Arrow Connector 238"/>
          <p:cNvCxnSpPr>
            <a:cxnSpLocks noChangeShapeType="1"/>
          </p:cNvCxnSpPr>
          <p:nvPr/>
        </p:nvCxnSpPr>
        <p:spPr bwMode="auto">
          <a:xfrm rot="5400000">
            <a:off x="6894513" y="5108575"/>
            <a:ext cx="928688" cy="1587"/>
          </a:xfrm>
          <a:prstGeom prst="straightConnector1">
            <a:avLst/>
          </a:prstGeom>
          <a:noFill/>
          <a:ln w="25400" algn="ctr">
            <a:solidFill>
              <a:schemeClr val="tx1"/>
            </a:solidFill>
            <a:round/>
            <a:headEnd type="arrow" w="med" len="med"/>
            <a:tailEnd type="arrow" w="med" len="med"/>
          </a:ln>
        </p:spPr>
      </p:cxnSp>
      <p:cxnSp>
        <p:nvCxnSpPr>
          <p:cNvPr id="5137" name="Straight Arrow Connector 239"/>
          <p:cNvCxnSpPr>
            <a:cxnSpLocks noChangeShapeType="1"/>
          </p:cNvCxnSpPr>
          <p:nvPr/>
        </p:nvCxnSpPr>
        <p:spPr bwMode="auto">
          <a:xfrm rot="5400000">
            <a:off x="7323138" y="4679950"/>
            <a:ext cx="1785938" cy="1587"/>
          </a:xfrm>
          <a:prstGeom prst="straightConnector1">
            <a:avLst/>
          </a:prstGeom>
          <a:noFill/>
          <a:ln w="25400" algn="ctr">
            <a:solidFill>
              <a:schemeClr val="tx1"/>
            </a:solidFill>
            <a:round/>
            <a:headEnd type="arrow" w="med" len="med"/>
            <a:tailEnd type="arrow" w="med" len="med"/>
          </a:ln>
        </p:spPr>
      </p:cxnSp>
      <p:sp>
        <p:nvSpPr>
          <p:cNvPr id="5138" name="TextBox 241"/>
          <p:cNvSpPr txBox="1">
            <a:spLocks noChangeArrowheads="1"/>
          </p:cNvSpPr>
          <p:nvPr/>
        </p:nvSpPr>
        <p:spPr bwMode="auto">
          <a:xfrm>
            <a:off x="7215188" y="3357563"/>
            <a:ext cx="800100" cy="369887"/>
          </a:xfrm>
          <a:prstGeom prst="rect">
            <a:avLst/>
          </a:prstGeom>
          <a:noFill/>
          <a:ln w="9525">
            <a:noFill/>
            <a:miter lim="800000"/>
            <a:headEnd/>
            <a:tailEnd/>
          </a:ln>
        </p:spPr>
        <p:txBody>
          <a:bodyPr wrap="none">
            <a:spAutoFit/>
          </a:bodyPr>
          <a:lstStyle/>
          <a:p>
            <a:r>
              <a:rPr lang="en-US" altLang="zh-TW"/>
              <a:t>cation</a:t>
            </a:r>
            <a:endParaRPr lang="zh-TW" altLang="en-US"/>
          </a:p>
        </p:txBody>
      </p:sp>
      <p:sp>
        <p:nvSpPr>
          <p:cNvPr id="2" name="TextBox 1"/>
          <p:cNvSpPr txBox="1"/>
          <p:nvPr/>
        </p:nvSpPr>
        <p:spPr>
          <a:xfrm>
            <a:off x="1524000" y="4038600"/>
            <a:ext cx="1388671" cy="400110"/>
          </a:xfrm>
          <a:prstGeom prst="rect">
            <a:avLst/>
          </a:prstGeom>
          <a:noFill/>
        </p:spPr>
        <p:txBody>
          <a:bodyPr wrap="none" rtlCol="0">
            <a:spAutoFit/>
          </a:bodyPr>
          <a:lstStyle/>
          <a:p>
            <a:r>
              <a:rPr lang="en-US" altLang="zh-TW" sz="2000" dirty="0" err="1">
                <a:solidFill>
                  <a:srgbClr val="FF0000"/>
                </a:solidFill>
              </a:rPr>
              <a:t>Cation</a:t>
            </a:r>
            <a:r>
              <a:rPr lang="en-US" altLang="zh-TW" sz="2000" dirty="0">
                <a:solidFill>
                  <a:srgbClr val="FF0000"/>
                </a:solidFill>
              </a:rPr>
              <a:t> </a:t>
            </a:r>
            <a:r>
              <a:rPr lang="en-US" altLang="zh-TW" sz="2000" dirty="0" smtClean="0">
                <a:solidFill>
                  <a:srgbClr val="FF0000"/>
                </a:solidFill>
              </a:rPr>
              <a:t>only</a:t>
            </a:r>
            <a:endParaRPr lang="en-US" altLang="zh-TW" sz="2000" dirty="0">
              <a:solidFill>
                <a:srgbClr val="FF0000"/>
              </a:solidFill>
            </a:endParaRPr>
          </a:p>
        </p:txBody>
      </p:sp>
    </p:spTree>
    <p:extLst>
      <p:ext uri="{BB962C8B-B14F-4D97-AF65-F5344CB8AC3E}">
        <p14:creationId xmlns:p14="http://schemas.microsoft.com/office/powerpoint/2010/main" val="3628627906"/>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1" descr="K3_pH3.jpg"/>
          <p:cNvPicPr>
            <a:picLocks noChangeAspect="1"/>
          </p:cNvPicPr>
          <p:nvPr/>
        </p:nvPicPr>
        <p:blipFill>
          <a:blip r:embed="rId3" cstate="print"/>
          <a:srcRect/>
          <a:stretch>
            <a:fillRect/>
          </a:stretch>
        </p:blipFill>
        <p:spPr bwMode="auto">
          <a:xfrm>
            <a:off x="0" y="857250"/>
            <a:ext cx="5572125" cy="3686175"/>
          </a:xfrm>
          <a:prstGeom prst="rect">
            <a:avLst/>
          </a:prstGeom>
          <a:noFill/>
          <a:ln w="9525">
            <a:noFill/>
            <a:miter lim="800000"/>
            <a:headEnd/>
            <a:tailEnd/>
          </a:ln>
        </p:spPr>
      </p:pic>
      <p:sp>
        <p:nvSpPr>
          <p:cNvPr id="32771" name="Text Box 4"/>
          <p:cNvSpPr txBox="1">
            <a:spLocks noChangeArrowheads="1"/>
          </p:cNvSpPr>
          <p:nvPr/>
        </p:nvSpPr>
        <p:spPr bwMode="auto">
          <a:xfrm>
            <a:off x="1357313" y="1143000"/>
            <a:ext cx="3781425" cy="584200"/>
          </a:xfrm>
          <a:prstGeom prst="rect">
            <a:avLst/>
          </a:prstGeom>
          <a:noFill/>
          <a:ln w="9525">
            <a:noFill/>
            <a:miter lim="800000"/>
            <a:headEnd/>
            <a:tailEnd/>
          </a:ln>
        </p:spPr>
        <p:txBody>
          <a:bodyPr wrap="none">
            <a:spAutoFit/>
          </a:bodyPr>
          <a:lstStyle/>
          <a:p>
            <a:r>
              <a:rPr lang="en-US" altLang="zh-TW" sz="1600">
                <a:solidFill>
                  <a:srgbClr val="660066"/>
                </a:solidFill>
              </a:rPr>
              <a:t>+3 Cation and -1 anion mixture vesicles</a:t>
            </a:r>
          </a:p>
          <a:p>
            <a:r>
              <a:rPr lang="en-US" altLang="zh-TW" sz="1600">
                <a:solidFill>
                  <a:srgbClr val="FF0000"/>
                </a:solidFill>
              </a:rPr>
              <a:t>Cation alone</a:t>
            </a:r>
          </a:p>
        </p:txBody>
      </p:sp>
      <p:sp>
        <p:nvSpPr>
          <p:cNvPr id="32772" name="Text Box 8"/>
          <p:cNvSpPr txBox="1">
            <a:spLocks noChangeArrowheads="1"/>
          </p:cNvSpPr>
          <p:nvPr/>
        </p:nvSpPr>
        <p:spPr bwMode="auto">
          <a:xfrm>
            <a:off x="1643063" y="1928813"/>
            <a:ext cx="854020" cy="461665"/>
          </a:xfrm>
          <a:prstGeom prst="rect">
            <a:avLst/>
          </a:prstGeom>
          <a:noFill/>
          <a:ln w="9525">
            <a:noFill/>
            <a:miter lim="800000"/>
            <a:headEnd/>
            <a:tailEnd/>
          </a:ln>
        </p:spPr>
        <p:txBody>
          <a:bodyPr wrap="none">
            <a:spAutoFit/>
          </a:bodyPr>
          <a:lstStyle/>
          <a:p>
            <a:r>
              <a:rPr lang="el-GR" altLang="zh-TW" dirty="0" smtClean="0">
                <a:cs typeface="Arial" charset="0"/>
              </a:rPr>
              <a:t>α</a:t>
            </a:r>
            <a:r>
              <a:rPr lang="en-US" altLang="zh-TW" dirty="0" smtClean="0">
                <a:cs typeface="Arial" charset="0"/>
              </a:rPr>
              <a:t> = 2</a:t>
            </a:r>
            <a:endParaRPr lang="el-GR" altLang="zh-TW" dirty="0">
              <a:cs typeface="Arial" charset="0"/>
            </a:endParaRPr>
          </a:p>
        </p:txBody>
      </p:sp>
      <p:pic>
        <p:nvPicPr>
          <p:cNvPr id="32773" name="Picture 5" descr="K3_pH3_WAXS.jpg"/>
          <p:cNvPicPr>
            <a:picLocks noChangeAspect="1"/>
          </p:cNvPicPr>
          <p:nvPr/>
        </p:nvPicPr>
        <p:blipFill>
          <a:blip r:embed="rId4" cstate="print"/>
          <a:srcRect l="31120" t="16808" r="24512" b="35774"/>
          <a:stretch>
            <a:fillRect/>
          </a:stretch>
        </p:blipFill>
        <p:spPr bwMode="auto">
          <a:xfrm>
            <a:off x="5786438" y="1071563"/>
            <a:ext cx="3357562" cy="2143125"/>
          </a:xfrm>
          <a:prstGeom prst="rect">
            <a:avLst/>
          </a:prstGeom>
          <a:noFill/>
          <a:ln w="9525">
            <a:noFill/>
            <a:miter lim="800000"/>
            <a:headEnd/>
            <a:tailEnd/>
          </a:ln>
        </p:spPr>
      </p:pic>
      <p:sp>
        <p:nvSpPr>
          <p:cNvPr id="7" name="Rectangle 6"/>
          <p:cNvSpPr/>
          <p:nvPr/>
        </p:nvSpPr>
        <p:spPr bwMode="auto">
          <a:xfrm>
            <a:off x="4214813" y="2643188"/>
            <a:ext cx="1000125" cy="1357312"/>
          </a:xfrm>
          <a:prstGeom prst="rect">
            <a:avLst/>
          </a:prstGeom>
          <a:noFill/>
          <a:ln w="25400" cap="flat" cmpd="sng" algn="ctr">
            <a:solidFill>
              <a:schemeClr val="tx1">
                <a:lumMod val="95000"/>
                <a:lumOff val="5000"/>
              </a:schemeClr>
            </a:solidFill>
            <a:prstDash val="solid"/>
            <a:round/>
            <a:headEnd type="none" w="med" len="med"/>
            <a:tailEnd type="triangle" w="med" len="med"/>
          </a:ln>
          <a:effectLst/>
        </p:spPr>
        <p:txBody>
          <a:bodyPr/>
          <a:lstStyle/>
          <a:p>
            <a:pPr algn="ctr">
              <a:defRPr/>
            </a:pPr>
            <a:endParaRPr lang="zh-TW" altLang="en-US">
              <a:ea typeface="新細明體" pitchFamily="18" charset="-120"/>
            </a:endParaRPr>
          </a:p>
        </p:txBody>
      </p:sp>
      <p:cxnSp>
        <p:nvCxnSpPr>
          <p:cNvPr id="32775" name="Straight Arrow Connector 8"/>
          <p:cNvCxnSpPr>
            <a:cxnSpLocks noChangeShapeType="1"/>
          </p:cNvCxnSpPr>
          <p:nvPr/>
        </p:nvCxnSpPr>
        <p:spPr bwMode="auto">
          <a:xfrm flipV="1">
            <a:off x="5357813" y="3143250"/>
            <a:ext cx="1500187" cy="428625"/>
          </a:xfrm>
          <a:prstGeom prst="straightConnector1">
            <a:avLst/>
          </a:prstGeom>
          <a:noFill/>
          <a:ln w="57150" algn="ctr">
            <a:solidFill>
              <a:srgbClr val="002060"/>
            </a:solidFill>
            <a:round/>
            <a:headEnd/>
            <a:tailEnd type="arrow" w="med" len="med"/>
          </a:ln>
        </p:spPr>
      </p:cxnSp>
      <p:grpSp>
        <p:nvGrpSpPr>
          <p:cNvPr id="32776" name="Group 752"/>
          <p:cNvGrpSpPr>
            <a:grpSpLocks/>
          </p:cNvGrpSpPr>
          <p:nvPr/>
        </p:nvGrpSpPr>
        <p:grpSpPr bwMode="auto">
          <a:xfrm>
            <a:off x="2000250" y="4857750"/>
            <a:ext cx="1714500" cy="1368425"/>
            <a:chOff x="2744" y="2886"/>
            <a:chExt cx="454" cy="363"/>
          </a:xfrm>
        </p:grpSpPr>
        <p:sp>
          <p:nvSpPr>
            <p:cNvPr id="22" name="Oval 10"/>
            <p:cNvSpPr>
              <a:spLocks noChangeArrowheads="1"/>
            </p:cNvSpPr>
            <p:nvPr/>
          </p:nvSpPr>
          <p:spPr bwMode="auto">
            <a:xfrm>
              <a:off x="2835" y="2886"/>
              <a:ext cx="91" cy="91"/>
            </a:xfrm>
            <a:prstGeom prst="ellipse">
              <a:avLst/>
            </a:prstGeom>
            <a:solidFill>
              <a:srgbClr val="777777"/>
            </a:solidFill>
            <a:ln w="9525" algn="ctr">
              <a:solidFill>
                <a:srgbClr val="808080"/>
              </a:solidFill>
              <a:round/>
              <a:headEnd/>
              <a:tailEnd/>
            </a:ln>
          </p:spPr>
          <p:txBody>
            <a:bodyPr wrap="none" anchor="ct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23" name="Oval 11"/>
            <p:cNvSpPr>
              <a:spLocks noChangeArrowheads="1"/>
            </p:cNvSpPr>
            <p:nvPr/>
          </p:nvSpPr>
          <p:spPr bwMode="auto">
            <a:xfrm>
              <a:off x="3017" y="2886"/>
              <a:ext cx="91" cy="91"/>
            </a:xfrm>
            <a:prstGeom prst="ellipse">
              <a:avLst/>
            </a:prstGeom>
            <a:solidFill>
              <a:srgbClr val="777777"/>
            </a:solidFill>
            <a:ln w="9525" algn="ctr">
              <a:solidFill>
                <a:srgbClr val="808080"/>
              </a:solidFill>
              <a:round/>
              <a:headEnd/>
              <a:tailEnd/>
            </a:ln>
          </p:spPr>
          <p:txBody>
            <a:bodyPr wrap="none" anchor="ct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24" name="Oval 12"/>
            <p:cNvSpPr>
              <a:spLocks noChangeArrowheads="1"/>
            </p:cNvSpPr>
            <p:nvPr/>
          </p:nvSpPr>
          <p:spPr bwMode="auto">
            <a:xfrm>
              <a:off x="2925" y="3022"/>
              <a:ext cx="91" cy="91"/>
            </a:xfrm>
            <a:prstGeom prst="ellipse">
              <a:avLst/>
            </a:prstGeom>
            <a:solidFill>
              <a:srgbClr val="777777"/>
            </a:solidFill>
            <a:ln w="9525" algn="ctr">
              <a:solidFill>
                <a:srgbClr val="808080"/>
              </a:solidFill>
              <a:round/>
              <a:headEnd/>
              <a:tailEnd/>
            </a:ln>
          </p:spPr>
          <p:txBody>
            <a:bodyPr wrap="none" anchor="ct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25" name="Oval 13"/>
            <p:cNvSpPr>
              <a:spLocks noChangeArrowheads="1"/>
            </p:cNvSpPr>
            <p:nvPr/>
          </p:nvSpPr>
          <p:spPr bwMode="auto">
            <a:xfrm>
              <a:off x="3107" y="3022"/>
              <a:ext cx="91" cy="91"/>
            </a:xfrm>
            <a:prstGeom prst="ellipse">
              <a:avLst/>
            </a:prstGeom>
            <a:solidFill>
              <a:srgbClr val="777777"/>
            </a:solidFill>
            <a:ln w="9525">
              <a:solidFill>
                <a:srgbClr val="808080"/>
              </a:solidFill>
              <a:round/>
              <a:headEnd/>
              <a:tailEnd/>
            </a:ln>
          </p:spPr>
          <p:txBody>
            <a:bodyPr wrap="none" anchor="ct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26" name="Oval 14"/>
            <p:cNvSpPr>
              <a:spLocks noChangeArrowheads="1"/>
            </p:cNvSpPr>
            <p:nvPr/>
          </p:nvSpPr>
          <p:spPr bwMode="auto">
            <a:xfrm>
              <a:off x="2744" y="3022"/>
              <a:ext cx="91" cy="91"/>
            </a:xfrm>
            <a:prstGeom prst="ellipse">
              <a:avLst/>
            </a:prstGeom>
            <a:solidFill>
              <a:srgbClr val="777777"/>
            </a:solidFill>
            <a:ln w="9525" algn="ctr">
              <a:solidFill>
                <a:srgbClr val="808080"/>
              </a:solidFill>
              <a:round/>
              <a:headEnd/>
              <a:tailEnd/>
            </a:ln>
          </p:spPr>
          <p:txBody>
            <a:bodyPr wrap="none" anchor="ct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27" name="Oval 15"/>
            <p:cNvSpPr>
              <a:spLocks noChangeArrowheads="1"/>
            </p:cNvSpPr>
            <p:nvPr/>
          </p:nvSpPr>
          <p:spPr bwMode="auto">
            <a:xfrm>
              <a:off x="2835" y="3158"/>
              <a:ext cx="91" cy="91"/>
            </a:xfrm>
            <a:prstGeom prst="ellipse">
              <a:avLst/>
            </a:prstGeom>
            <a:solidFill>
              <a:srgbClr val="777777"/>
            </a:solidFill>
            <a:ln w="9525" algn="ctr">
              <a:solidFill>
                <a:srgbClr val="808080"/>
              </a:solidFill>
              <a:round/>
              <a:headEnd/>
              <a:tailEnd/>
            </a:ln>
          </p:spPr>
          <p:txBody>
            <a:bodyPr wrap="none" anchor="ct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28" name="Oval 16"/>
            <p:cNvSpPr>
              <a:spLocks noChangeArrowheads="1"/>
            </p:cNvSpPr>
            <p:nvPr/>
          </p:nvSpPr>
          <p:spPr bwMode="auto">
            <a:xfrm>
              <a:off x="3016" y="3158"/>
              <a:ext cx="91" cy="91"/>
            </a:xfrm>
            <a:prstGeom prst="ellipse">
              <a:avLst/>
            </a:prstGeom>
            <a:solidFill>
              <a:srgbClr val="777777"/>
            </a:solidFill>
            <a:ln w="9525" algn="ctr">
              <a:solidFill>
                <a:srgbClr val="808080"/>
              </a:solidFill>
              <a:round/>
              <a:headEnd/>
              <a:tailEnd/>
            </a:ln>
          </p:spPr>
          <p:txBody>
            <a:bodyPr wrap="none" anchor="ct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sp>
          <p:nvSpPr>
            <p:cNvPr id="29" name="AutoShape 17"/>
            <p:cNvSpPr>
              <a:spLocks noChangeArrowheads="1"/>
            </p:cNvSpPr>
            <p:nvPr/>
          </p:nvSpPr>
          <p:spPr bwMode="auto">
            <a:xfrm>
              <a:off x="2789" y="2931"/>
              <a:ext cx="272" cy="136"/>
            </a:xfrm>
            <a:prstGeom prst="parallelogram">
              <a:avLst>
                <a:gd name="adj" fmla="val 63972"/>
              </a:avLst>
            </a:prstGeom>
            <a:noFill/>
            <a:ln w="9525">
              <a:solidFill>
                <a:srgbClr val="000000"/>
              </a:solidFill>
              <a:miter lim="800000"/>
              <a:headEnd/>
              <a:tailEnd/>
            </a:ln>
          </p:spPr>
          <p:txBody>
            <a:bodyPr wrap="none" anchor="ctr"/>
            <a:lstStyle/>
            <a:p>
              <a:pPr fontAlgn="auto">
                <a:spcBef>
                  <a:spcPts val="0"/>
                </a:spcBef>
                <a:spcAft>
                  <a:spcPts val="0"/>
                </a:spcAft>
                <a:defRPr/>
              </a:pPr>
              <a:endParaRPr kumimoji="0" lang="zh-TW" altLang="en-US" kern="0">
                <a:solidFill>
                  <a:sysClr val="windowText" lastClr="000000"/>
                </a:solidFill>
                <a:ea typeface="新細明體" pitchFamily="18" charset="-120"/>
              </a:endParaRPr>
            </a:p>
          </p:txBody>
        </p:sp>
      </p:grpSp>
      <p:cxnSp>
        <p:nvCxnSpPr>
          <p:cNvPr id="30730" name="Straight Connector 35"/>
          <p:cNvCxnSpPr>
            <a:cxnSpLocks noChangeShapeType="1"/>
          </p:cNvCxnSpPr>
          <p:nvPr/>
        </p:nvCxnSpPr>
        <p:spPr bwMode="auto">
          <a:xfrm rot="16200000" flipH="1">
            <a:off x="1285876" y="4857750"/>
            <a:ext cx="1714500" cy="1285875"/>
          </a:xfrm>
          <a:prstGeom prst="line">
            <a:avLst/>
          </a:prstGeom>
          <a:noFill/>
          <a:ln w="57150" algn="ctr">
            <a:solidFill>
              <a:schemeClr val="accent2"/>
            </a:solidFill>
            <a:round/>
            <a:headEnd/>
            <a:tailEnd/>
          </a:ln>
        </p:spPr>
      </p:cxnSp>
      <p:cxnSp>
        <p:nvCxnSpPr>
          <p:cNvPr id="30731" name="Straight Connector 41"/>
          <p:cNvCxnSpPr>
            <a:cxnSpLocks noChangeShapeType="1"/>
          </p:cNvCxnSpPr>
          <p:nvPr/>
        </p:nvCxnSpPr>
        <p:spPr bwMode="auto">
          <a:xfrm rot="16200000" flipH="1">
            <a:off x="1928813" y="4786312"/>
            <a:ext cx="1714500" cy="1285875"/>
          </a:xfrm>
          <a:prstGeom prst="line">
            <a:avLst/>
          </a:prstGeom>
          <a:noFill/>
          <a:ln w="57150" algn="ctr">
            <a:solidFill>
              <a:schemeClr val="accent2"/>
            </a:solidFill>
            <a:round/>
            <a:headEnd/>
            <a:tailEnd/>
          </a:ln>
        </p:spPr>
      </p:cxnSp>
      <p:cxnSp>
        <p:nvCxnSpPr>
          <p:cNvPr id="30732" name="Straight Connector 43"/>
          <p:cNvCxnSpPr>
            <a:cxnSpLocks noChangeShapeType="1"/>
          </p:cNvCxnSpPr>
          <p:nvPr/>
        </p:nvCxnSpPr>
        <p:spPr bwMode="auto">
          <a:xfrm>
            <a:off x="1887538" y="5030788"/>
            <a:ext cx="2000250" cy="0"/>
          </a:xfrm>
          <a:prstGeom prst="line">
            <a:avLst/>
          </a:prstGeom>
          <a:noFill/>
          <a:ln w="57150" algn="ctr">
            <a:solidFill>
              <a:schemeClr val="accent2"/>
            </a:solidFill>
            <a:round/>
            <a:headEnd/>
            <a:tailEnd/>
          </a:ln>
        </p:spPr>
      </p:cxnSp>
      <p:cxnSp>
        <p:nvCxnSpPr>
          <p:cNvPr id="30733" name="Straight Connector 45"/>
          <p:cNvCxnSpPr>
            <a:cxnSpLocks noChangeShapeType="1"/>
          </p:cNvCxnSpPr>
          <p:nvPr/>
        </p:nvCxnSpPr>
        <p:spPr bwMode="auto">
          <a:xfrm>
            <a:off x="1914525" y="5556250"/>
            <a:ext cx="2000250" cy="0"/>
          </a:xfrm>
          <a:prstGeom prst="line">
            <a:avLst/>
          </a:prstGeom>
          <a:noFill/>
          <a:ln w="57150" algn="ctr">
            <a:solidFill>
              <a:schemeClr val="accent2"/>
            </a:solidFill>
            <a:round/>
            <a:headEnd/>
            <a:tailEnd/>
          </a:ln>
        </p:spPr>
      </p:cxnSp>
      <p:cxnSp>
        <p:nvCxnSpPr>
          <p:cNvPr id="30734" name="Straight Connector 47"/>
          <p:cNvCxnSpPr>
            <a:cxnSpLocks noChangeShapeType="1"/>
          </p:cNvCxnSpPr>
          <p:nvPr/>
        </p:nvCxnSpPr>
        <p:spPr bwMode="auto">
          <a:xfrm rot="5400000">
            <a:off x="1464469" y="4964907"/>
            <a:ext cx="1571625" cy="928687"/>
          </a:xfrm>
          <a:prstGeom prst="line">
            <a:avLst/>
          </a:prstGeom>
          <a:noFill/>
          <a:ln w="57150" algn="ctr">
            <a:solidFill>
              <a:schemeClr val="accent2"/>
            </a:solidFill>
            <a:round/>
            <a:headEnd/>
            <a:tailEnd/>
          </a:ln>
        </p:spPr>
      </p:cxnSp>
      <p:cxnSp>
        <p:nvCxnSpPr>
          <p:cNvPr id="30735" name="Straight Connector 50"/>
          <p:cNvCxnSpPr>
            <a:cxnSpLocks noChangeShapeType="1"/>
          </p:cNvCxnSpPr>
          <p:nvPr/>
        </p:nvCxnSpPr>
        <p:spPr bwMode="auto">
          <a:xfrm rot="5400000">
            <a:off x="2178844" y="4964907"/>
            <a:ext cx="1571625" cy="928687"/>
          </a:xfrm>
          <a:prstGeom prst="line">
            <a:avLst/>
          </a:prstGeom>
          <a:noFill/>
          <a:ln w="57150" algn="ctr">
            <a:solidFill>
              <a:schemeClr val="accent2"/>
            </a:solidFill>
            <a:round/>
            <a:headEnd/>
            <a:tailEnd/>
          </a:ln>
        </p:spPr>
      </p:cxnSp>
      <p:sp>
        <p:nvSpPr>
          <p:cNvPr id="32783" name="TextBox 51"/>
          <p:cNvSpPr txBox="1">
            <a:spLocks noChangeArrowheads="1"/>
          </p:cNvSpPr>
          <p:nvPr/>
        </p:nvSpPr>
        <p:spPr bwMode="auto">
          <a:xfrm>
            <a:off x="4000500" y="4926013"/>
            <a:ext cx="1986291" cy="400110"/>
          </a:xfrm>
          <a:prstGeom prst="rect">
            <a:avLst/>
          </a:prstGeom>
          <a:noFill/>
          <a:ln w="9525">
            <a:noFill/>
            <a:miter lim="800000"/>
            <a:headEnd/>
            <a:tailEnd/>
          </a:ln>
        </p:spPr>
        <p:txBody>
          <a:bodyPr wrap="none">
            <a:spAutoFit/>
          </a:bodyPr>
          <a:lstStyle/>
          <a:p>
            <a:r>
              <a:rPr lang="en-US" altLang="zh-TW" sz="2000"/>
              <a:t>Hexagonal lattice</a:t>
            </a:r>
            <a:endParaRPr lang="zh-TW" altLang="en-US" sz="2000"/>
          </a:p>
        </p:txBody>
      </p:sp>
      <p:sp>
        <p:nvSpPr>
          <p:cNvPr id="32784" name="Rectangle 52"/>
          <p:cNvSpPr>
            <a:spLocks noChangeArrowheads="1"/>
          </p:cNvSpPr>
          <p:nvPr/>
        </p:nvSpPr>
        <p:spPr bwMode="auto">
          <a:xfrm>
            <a:off x="4071938" y="5426075"/>
            <a:ext cx="2000250" cy="707886"/>
          </a:xfrm>
          <a:prstGeom prst="rect">
            <a:avLst/>
          </a:prstGeom>
          <a:noFill/>
          <a:ln w="9525">
            <a:noFill/>
            <a:miter lim="800000"/>
            <a:headEnd/>
            <a:tailEnd/>
          </a:ln>
        </p:spPr>
        <p:txBody>
          <a:bodyPr>
            <a:spAutoFit/>
          </a:bodyPr>
          <a:lstStyle/>
          <a:p>
            <a:r>
              <a:rPr lang="en-US" altLang="zh-TW" sz="2000"/>
              <a:t>Area/ molecule </a:t>
            </a:r>
          </a:p>
          <a:p>
            <a:r>
              <a:rPr lang="en-US" altLang="zh-TW" sz="2000"/>
              <a:t>= 0.197 nm</a:t>
            </a:r>
            <a:r>
              <a:rPr lang="en-US" altLang="zh-TW" sz="2000" baseline="30000"/>
              <a:t>2</a:t>
            </a:r>
          </a:p>
        </p:txBody>
      </p:sp>
      <p:sp>
        <p:nvSpPr>
          <p:cNvPr id="32785" name="Line 20"/>
          <p:cNvSpPr>
            <a:spLocks noChangeShapeType="1"/>
          </p:cNvSpPr>
          <p:nvPr/>
        </p:nvSpPr>
        <p:spPr bwMode="auto">
          <a:xfrm>
            <a:off x="2500313" y="6343650"/>
            <a:ext cx="714375" cy="0"/>
          </a:xfrm>
          <a:prstGeom prst="line">
            <a:avLst/>
          </a:prstGeom>
          <a:noFill/>
          <a:ln w="25400">
            <a:solidFill>
              <a:schemeClr val="tx1"/>
            </a:solidFill>
            <a:round/>
            <a:headEnd type="triangle" w="med" len="med"/>
            <a:tailEnd type="triangle" w="med" len="med"/>
          </a:ln>
        </p:spPr>
        <p:txBody>
          <a:bodyPr/>
          <a:lstStyle/>
          <a:p>
            <a:endParaRPr lang="zh-TW" altLang="en-US"/>
          </a:p>
        </p:txBody>
      </p:sp>
      <p:sp>
        <p:nvSpPr>
          <p:cNvPr id="32786" name="Text Box 21"/>
          <p:cNvSpPr txBox="1">
            <a:spLocks noChangeArrowheads="1"/>
          </p:cNvSpPr>
          <p:nvPr/>
        </p:nvSpPr>
        <p:spPr bwMode="auto">
          <a:xfrm>
            <a:off x="2387060" y="6357938"/>
            <a:ext cx="1153606" cy="400110"/>
          </a:xfrm>
          <a:prstGeom prst="rect">
            <a:avLst/>
          </a:prstGeom>
          <a:noFill/>
          <a:ln w="12700" algn="ctr">
            <a:noFill/>
            <a:miter lim="800000"/>
            <a:headEnd/>
            <a:tailEnd/>
          </a:ln>
        </p:spPr>
        <p:txBody>
          <a:bodyPr wrap="none">
            <a:spAutoFit/>
          </a:bodyPr>
          <a:lstStyle/>
          <a:p>
            <a:pPr algn="ctr"/>
            <a:r>
              <a:rPr lang="en-US" altLang="zh-TW" sz="2000" dirty="0" smtClean="0"/>
              <a:t>0.477 nm</a:t>
            </a:r>
            <a:endParaRPr lang="en-US" altLang="zh-TW" sz="2000" dirty="0"/>
          </a:p>
        </p:txBody>
      </p:sp>
      <p:grpSp>
        <p:nvGrpSpPr>
          <p:cNvPr id="32787" name="Group 43"/>
          <p:cNvGrpSpPr>
            <a:grpSpLocks/>
          </p:cNvGrpSpPr>
          <p:nvPr/>
        </p:nvGrpSpPr>
        <p:grpSpPr bwMode="auto">
          <a:xfrm>
            <a:off x="428625" y="4714875"/>
            <a:ext cx="315913" cy="995363"/>
            <a:chOff x="1488" y="1872"/>
            <a:chExt cx="303" cy="960"/>
          </a:xfrm>
        </p:grpSpPr>
        <p:sp>
          <p:nvSpPr>
            <p:cNvPr id="32794" name="Oval 44"/>
            <p:cNvSpPr>
              <a:spLocks noChangeArrowheads="1"/>
            </p:cNvSpPr>
            <p:nvPr/>
          </p:nvSpPr>
          <p:spPr bwMode="auto">
            <a:xfrm>
              <a:off x="1488" y="1872"/>
              <a:ext cx="303" cy="303"/>
            </a:xfrm>
            <a:prstGeom prst="ellipse">
              <a:avLst/>
            </a:prstGeom>
            <a:solidFill>
              <a:schemeClr val="accent2"/>
            </a:solidFill>
            <a:ln w="9525">
              <a:solidFill>
                <a:schemeClr val="tx1"/>
              </a:solidFill>
              <a:round/>
              <a:headEnd/>
              <a:tailEnd/>
            </a:ln>
          </p:spPr>
          <p:txBody>
            <a:bodyPr rot="10800000" vert="eaVert" wrap="none" anchor="ctr"/>
            <a:lstStyle/>
            <a:p>
              <a:endParaRPr kumimoji="0" lang="en-US" altLang="zh-TW">
                <a:ea typeface="Osaka" charset="-128"/>
              </a:endParaRPr>
            </a:p>
          </p:txBody>
        </p:sp>
        <p:grpSp>
          <p:nvGrpSpPr>
            <p:cNvPr id="32795" name="Group 45"/>
            <p:cNvGrpSpPr>
              <a:grpSpLocks/>
            </p:cNvGrpSpPr>
            <p:nvPr/>
          </p:nvGrpSpPr>
          <p:grpSpPr bwMode="auto">
            <a:xfrm>
              <a:off x="1564" y="2173"/>
              <a:ext cx="101" cy="655"/>
              <a:chOff x="2064" y="2160"/>
              <a:chExt cx="192" cy="1248"/>
            </a:xfrm>
          </p:grpSpPr>
          <p:sp>
            <p:nvSpPr>
              <p:cNvPr id="32796" name="Line 46"/>
              <p:cNvSpPr>
                <a:spLocks noChangeShapeType="1"/>
              </p:cNvSpPr>
              <p:nvPr/>
            </p:nvSpPr>
            <p:spPr bwMode="auto">
              <a:xfrm flipH="1">
                <a:off x="2064" y="2160"/>
                <a:ext cx="144" cy="192"/>
              </a:xfrm>
              <a:prstGeom prst="line">
                <a:avLst/>
              </a:prstGeom>
              <a:noFill/>
              <a:ln w="9525">
                <a:solidFill>
                  <a:schemeClr val="tx1"/>
                </a:solidFill>
                <a:round/>
                <a:headEnd/>
                <a:tailEnd/>
              </a:ln>
            </p:spPr>
            <p:txBody>
              <a:bodyPr/>
              <a:lstStyle/>
              <a:p>
                <a:endParaRPr lang="zh-TW" altLang="en-US"/>
              </a:p>
            </p:txBody>
          </p:sp>
          <p:sp>
            <p:nvSpPr>
              <p:cNvPr id="32797" name="Line 47"/>
              <p:cNvSpPr>
                <a:spLocks noChangeShapeType="1"/>
              </p:cNvSpPr>
              <p:nvPr/>
            </p:nvSpPr>
            <p:spPr bwMode="auto">
              <a:xfrm>
                <a:off x="2064" y="2352"/>
                <a:ext cx="192" cy="240"/>
              </a:xfrm>
              <a:prstGeom prst="line">
                <a:avLst/>
              </a:prstGeom>
              <a:noFill/>
              <a:ln w="9525">
                <a:solidFill>
                  <a:schemeClr val="tx1"/>
                </a:solidFill>
                <a:round/>
                <a:headEnd/>
                <a:tailEnd/>
              </a:ln>
            </p:spPr>
            <p:txBody>
              <a:bodyPr/>
              <a:lstStyle/>
              <a:p>
                <a:endParaRPr lang="zh-TW" altLang="en-US"/>
              </a:p>
            </p:txBody>
          </p:sp>
          <p:sp>
            <p:nvSpPr>
              <p:cNvPr id="32798" name="Line 48"/>
              <p:cNvSpPr>
                <a:spLocks noChangeShapeType="1"/>
              </p:cNvSpPr>
              <p:nvPr/>
            </p:nvSpPr>
            <p:spPr bwMode="auto">
              <a:xfrm flipH="1">
                <a:off x="2112" y="2592"/>
                <a:ext cx="144" cy="240"/>
              </a:xfrm>
              <a:prstGeom prst="line">
                <a:avLst/>
              </a:prstGeom>
              <a:noFill/>
              <a:ln w="9525">
                <a:solidFill>
                  <a:schemeClr val="tx1"/>
                </a:solidFill>
                <a:round/>
                <a:headEnd/>
                <a:tailEnd/>
              </a:ln>
            </p:spPr>
            <p:txBody>
              <a:bodyPr/>
              <a:lstStyle/>
              <a:p>
                <a:endParaRPr lang="zh-TW" altLang="en-US"/>
              </a:p>
            </p:txBody>
          </p:sp>
          <p:sp>
            <p:nvSpPr>
              <p:cNvPr id="32799" name="Line 49"/>
              <p:cNvSpPr>
                <a:spLocks noChangeShapeType="1"/>
              </p:cNvSpPr>
              <p:nvPr/>
            </p:nvSpPr>
            <p:spPr bwMode="auto">
              <a:xfrm>
                <a:off x="2112" y="2832"/>
                <a:ext cx="144" cy="240"/>
              </a:xfrm>
              <a:prstGeom prst="line">
                <a:avLst/>
              </a:prstGeom>
              <a:noFill/>
              <a:ln w="9525">
                <a:solidFill>
                  <a:schemeClr val="tx1"/>
                </a:solidFill>
                <a:round/>
                <a:headEnd/>
                <a:tailEnd/>
              </a:ln>
            </p:spPr>
            <p:txBody>
              <a:bodyPr/>
              <a:lstStyle/>
              <a:p>
                <a:endParaRPr lang="zh-TW" altLang="en-US"/>
              </a:p>
            </p:txBody>
          </p:sp>
          <p:sp>
            <p:nvSpPr>
              <p:cNvPr id="32800" name="Line 50"/>
              <p:cNvSpPr>
                <a:spLocks noChangeShapeType="1"/>
              </p:cNvSpPr>
              <p:nvPr/>
            </p:nvSpPr>
            <p:spPr bwMode="auto">
              <a:xfrm flipH="1">
                <a:off x="2112" y="3072"/>
                <a:ext cx="144" cy="336"/>
              </a:xfrm>
              <a:prstGeom prst="line">
                <a:avLst/>
              </a:prstGeom>
              <a:noFill/>
              <a:ln w="9525">
                <a:solidFill>
                  <a:schemeClr val="tx1"/>
                </a:solidFill>
                <a:round/>
                <a:headEnd/>
                <a:tailEnd/>
              </a:ln>
            </p:spPr>
            <p:txBody>
              <a:bodyPr/>
              <a:lstStyle/>
              <a:p>
                <a:endParaRPr lang="zh-TW" altLang="en-US"/>
              </a:p>
            </p:txBody>
          </p:sp>
        </p:grpSp>
      </p:grpSp>
      <p:cxnSp>
        <p:nvCxnSpPr>
          <p:cNvPr id="32788" name="Straight Arrow Connector 64"/>
          <p:cNvCxnSpPr>
            <a:cxnSpLocks noChangeShapeType="1"/>
          </p:cNvCxnSpPr>
          <p:nvPr/>
        </p:nvCxnSpPr>
        <p:spPr bwMode="auto">
          <a:xfrm>
            <a:off x="928688" y="4929188"/>
            <a:ext cx="857250" cy="571500"/>
          </a:xfrm>
          <a:prstGeom prst="straightConnector1">
            <a:avLst/>
          </a:prstGeom>
          <a:noFill/>
          <a:ln w="25400" algn="ctr">
            <a:solidFill>
              <a:schemeClr val="tx1"/>
            </a:solidFill>
            <a:round/>
            <a:headEnd/>
            <a:tailEnd type="arrow" w="med" len="med"/>
          </a:ln>
        </p:spPr>
      </p:cxnSp>
      <p:sp>
        <p:nvSpPr>
          <p:cNvPr id="32789" name="Text Box 4"/>
          <p:cNvSpPr txBox="1">
            <a:spLocks noChangeArrowheads="1"/>
          </p:cNvSpPr>
          <p:nvPr/>
        </p:nvSpPr>
        <p:spPr bwMode="auto">
          <a:xfrm>
            <a:off x="6072188" y="5072063"/>
            <a:ext cx="2928937" cy="1015663"/>
          </a:xfrm>
          <a:prstGeom prst="rect">
            <a:avLst/>
          </a:prstGeom>
          <a:noFill/>
          <a:ln w="9525">
            <a:noFill/>
            <a:miter lim="800000"/>
            <a:headEnd/>
            <a:tailEnd/>
          </a:ln>
        </p:spPr>
        <p:txBody>
          <a:bodyPr>
            <a:spAutoFit/>
          </a:bodyPr>
          <a:lstStyle/>
          <a:p>
            <a:pPr>
              <a:spcBef>
                <a:spcPct val="50000"/>
              </a:spcBef>
            </a:pPr>
            <a:r>
              <a:rPr lang="en-US" altLang="zh-TW" sz="2000" b="1"/>
              <a:t> Electrostatic attraction induces crystallization of tails </a:t>
            </a:r>
          </a:p>
        </p:txBody>
      </p:sp>
      <p:sp>
        <p:nvSpPr>
          <p:cNvPr id="32790" name="TextBox 68"/>
          <p:cNvSpPr txBox="1">
            <a:spLocks noChangeArrowheads="1"/>
          </p:cNvSpPr>
          <p:nvPr/>
        </p:nvSpPr>
        <p:spPr bwMode="auto">
          <a:xfrm>
            <a:off x="4214813" y="2214563"/>
            <a:ext cx="855662" cy="369887"/>
          </a:xfrm>
          <a:prstGeom prst="rect">
            <a:avLst/>
          </a:prstGeom>
          <a:noFill/>
          <a:ln w="9525">
            <a:noFill/>
            <a:miter lim="800000"/>
            <a:headEnd/>
            <a:tailEnd/>
          </a:ln>
        </p:spPr>
        <p:txBody>
          <a:bodyPr wrap="none">
            <a:spAutoFit/>
          </a:bodyPr>
          <a:lstStyle/>
          <a:p>
            <a:r>
              <a:rPr lang="en-US" altLang="zh-TW"/>
              <a:t>WAXS</a:t>
            </a:r>
            <a:endParaRPr lang="zh-TW" altLang="en-US"/>
          </a:p>
        </p:txBody>
      </p:sp>
      <p:sp>
        <p:nvSpPr>
          <p:cNvPr id="32791" name="TextBox 39"/>
          <p:cNvSpPr txBox="1">
            <a:spLocks noChangeArrowheads="1"/>
          </p:cNvSpPr>
          <p:nvPr/>
        </p:nvSpPr>
        <p:spPr bwMode="auto">
          <a:xfrm>
            <a:off x="142875" y="5857875"/>
            <a:ext cx="1500188" cy="707886"/>
          </a:xfrm>
          <a:prstGeom prst="rect">
            <a:avLst/>
          </a:prstGeom>
          <a:noFill/>
          <a:ln w="9525">
            <a:noFill/>
            <a:miter lim="800000"/>
            <a:headEnd/>
            <a:tailEnd/>
          </a:ln>
        </p:spPr>
        <p:txBody>
          <a:bodyPr>
            <a:spAutoFit/>
          </a:bodyPr>
          <a:lstStyle/>
          <a:p>
            <a:r>
              <a:rPr lang="en-US" altLang="zh-TW" sz="2000" dirty="0"/>
              <a:t>Packing of tails</a:t>
            </a:r>
            <a:endParaRPr lang="zh-TW" altLang="en-US" sz="2000" dirty="0"/>
          </a:p>
        </p:txBody>
      </p:sp>
      <p:sp>
        <p:nvSpPr>
          <p:cNvPr id="32792" name="Slide Number Placeholder 39"/>
          <p:cNvSpPr>
            <a:spLocks noGrp="1"/>
          </p:cNvSpPr>
          <p:nvPr>
            <p:ph type="sldNum" sz="quarter" idx="12"/>
          </p:nvPr>
        </p:nvSpPr>
        <p:spPr>
          <a:noFill/>
        </p:spPr>
        <p:txBody>
          <a:bodyPr/>
          <a:lstStyle/>
          <a:p>
            <a:fld id="{92B19191-1CDA-4D64-B46D-2C7BBA6033DA}" type="slidenum">
              <a:rPr lang="en-US" altLang="zh-TW" smtClean="0">
                <a:ea typeface="新細明體" charset="-120"/>
              </a:rPr>
              <a:pPr/>
              <a:t>19</a:t>
            </a:fld>
            <a:endParaRPr lang="en-US" altLang="zh-TW" smtClean="0">
              <a:ea typeface="新細明體" charset="-120"/>
            </a:endParaRPr>
          </a:p>
        </p:txBody>
      </p:sp>
      <p:sp>
        <p:nvSpPr>
          <p:cNvPr id="41" name="Rectangle 40"/>
          <p:cNvSpPr/>
          <p:nvPr/>
        </p:nvSpPr>
        <p:spPr>
          <a:xfrm>
            <a:off x="2071688" y="214313"/>
            <a:ext cx="5649912" cy="461962"/>
          </a:xfrm>
          <a:prstGeom prst="rect">
            <a:avLst/>
          </a:prstGeom>
        </p:spPr>
        <p:txBody>
          <a:bodyPr>
            <a:spAutoFit/>
          </a:bodyPr>
          <a:lstStyle/>
          <a:p>
            <a:pPr>
              <a:defRPr/>
            </a:pPr>
            <a:r>
              <a:rPr lang="en-US" altLang="zh-TW" sz="2400" b="1" kern="10" dirty="0">
                <a:ln w="9525">
                  <a:noFill/>
                  <a:round/>
                  <a:headEnd/>
                  <a:tailEnd/>
                </a:ln>
                <a:effectLst>
                  <a:outerShdw dist="35921" dir="2700000" algn="ctr" rotWithShape="0">
                    <a:srgbClr val="C0C0C0">
                      <a:alpha val="79999"/>
                    </a:srgbClr>
                  </a:outerShdw>
                </a:effectLst>
                <a:latin typeface="Arial"/>
                <a:cs typeface="Arial"/>
              </a:rPr>
              <a:t>Molecular packing within membrane</a:t>
            </a:r>
            <a:endParaRPr lang="zh-TW" altLang="en-US" sz="2400" b="1" kern="10" dirty="0">
              <a:ln w="9525">
                <a:noFill/>
                <a:round/>
                <a:headEnd/>
                <a:tailEnd/>
              </a:ln>
              <a:effectLst>
                <a:outerShdw dist="35921" dir="2700000" algn="ctr" rotWithShape="0">
                  <a:srgbClr val="C0C0C0">
                    <a:alpha val="79999"/>
                  </a:srgbClr>
                </a:outerShdw>
              </a:effectLst>
              <a:latin typeface="Arial"/>
              <a:cs typeface="Arial"/>
            </a:endParaRPr>
          </a:p>
        </p:txBody>
      </p:sp>
      <p:sp>
        <p:nvSpPr>
          <p:cNvPr id="2" name="TextBox 1"/>
          <p:cNvSpPr txBox="1"/>
          <p:nvPr/>
        </p:nvSpPr>
        <p:spPr>
          <a:xfrm>
            <a:off x="6664685" y="3352800"/>
            <a:ext cx="2479315" cy="830997"/>
          </a:xfrm>
          <a:prstGeom prst="rect">
            <a:avLst/>
          </a:prstGeom>
          <a:noFill/>
        </p:spPr>
        <p:txBody>
          <a:bodyPr wrap="none" rtlCol="0">
            <a:spAutoFit/>
          </a:bodyPr>
          <a:lstStyle/>
          <a:p>
            <a:r>
              <a:rPr lang="en-US" dirty="0" smtClean="0"/>
              <a:t>d = 2π/q = </a:t>
            </a:r>
            <a:r>
              <a:rPr lang="en-US" dirty="0" err="1" smtClean="0"/>
              <a:t>λ</a:t>
            </a:r>
            <a:r>
              <a:rPr lang="en-US" dirty="0" smtClean="0"/>
              <a:t>/2sinθ</a:t>
            </a:r>
          </a:p>
          <a:p>
            <a:r>
              <a:rPr lang="en-US" dirty="0"/>
              <a:t> </a:t>
            </a:r>
            <a:r>
              <a:rPr lang="en-US" dirty="0" smtClean="0"/>
              <a:t>  = 0.413 nm</a:t>
            </a:r>
            <a:endParaRPr lang="en-US" dirty="0"/>
          </a:p>
        </p:txBody>
      </p:sp>
    </p:spTree>
    <p:extLst>
      <p:ext uri="{BB962C8B-B14F-4D97-AF65-F5344CB8AC3E}">
        <p14:creationId xmlns:p14="http://schemas.microsoft.com/office/powerpoint/2010/main" val="267708046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32"/>
                                        </p:tgtEl>
                                        <p:attrNameLst>
                                          <p:attrName>style.visibility</p:attrName>
                                        </p:attrNameLst>
                                      </p:cBhvr>
                                      <p:to>
                                        <p:strVal val="visible"/>
                                      </p:to>
                                    </p:set>
                                    <p:animEffect transition="in" filter="fade">
                                      <p:cBhvr>
                                        <p:cTn id="7" dur="2000"/>
                                        <p:tgtEl>
                                          <p:spTgt spid="30732"/>
                                        </p:tgtEl>
                                      </p:cBhvr>
                                    </p:animEffect>
                                  </p:childTnLst>
                                </p:cTn>
                              </p:par>
                              <p:par>
                                <p:cTn id="8" presetID="10" presetClass="entr" presetSubtype="0" fill="hold" nodeType="withEffect">
                                  <p:stCondLst>
                                    <p:cond delay="0"/>
                                  </p:stCondLst>
                                  <p:childTnLst>
                                    <p:set>
                                      <p:cBhvr>
                                        <p:cTn id="9" dur="1" fill="hold">
                                          <p:stCondLst>
                                            <p:cond delay="0"/>
                                          </p:stCondLst>
                                        </p:cTn>
                                        <p:tgtEl>
                                          <p:spTgt spid="30733"/>
                                        </p:tgtEl>
                                        <p:attrNameLst>
                                          <p:attrName>style.visibility</p:attrName>
                                        </p:attrNameLst>
                                      </p:cBhvr>
                                      <p:to>
                                        <p:strVal val="visible"/>
                                      </p:to>
                                    </p:set>
                                    <p:animEffect transition="in" filter="fade">
                                      <p:cBhvr>
                                        <p:cTn id="10" dur="2000"/>
                                        <p:tgtEl>
                                          <p:spTgt spid="3073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0730"/>
                                        </p:tgtEl>
                                        <p:attrNameLst>
                                          <p:attrName>style.visibility</p:attrName>
                                        </p:attrNameLst>
                                      </p:cBhvr>
                                      <p:to>
                                        <p:strVal val="visible"/>
                                      </p:to>
                                    </p:set>
                                    <p:animEffect transition="in" filter="fade">
                                      <p:cBhvr>
                                        <p:cTn id="15" dur="2000"/>
                                        <p:tgtEl>
                                          <p:spTgt spid="30730"/>
                                        </p:tgtEl>
                                      </p:cBhvr>
                                    </p:animEffect>
                                  </p:childTnLst>
                                </p:cTn>
                              </p:par>
                              <p:par>
                                <p:cTn id="16" presetID="10" presetClass="entr" presetSubtype="0" fill="hold" nodeType="withEffect">
                                  <p:stCondLst>
                                    <p:cond delay="0"/>
                                  </p:stCondLst>
                                  <p:childTnLst>
                                    <p:set>
                                      <p:cBhvr>
                                        <p:cTn id="17" dur="1" fill="hold">
                                          <p:stCondLst>
                                            <p:cond delay="0"/>
                                          </p:stCondLst>
                                        </p:cTn>
                                        <p:tgtEl>
                                          <p:spTgt spid="30731"/>
                                        </p:tgtEl>
                                        <p:attrNameLst>
                                          <p:attrName>style.visibility</p:attrName>
                                        </p:attrNameLst>
                                      </p:cBhvr>
                                      <p:to>
                                        <p:strVal val="visible"/>
                                      </p:to>
                                    </p:set>
                                    <p:animEffect transition="in" filter="fade">
                                      <p:cBhvr>
                                        <p:cTn id="18" dur="2000"/>
                                        <p:tgtEl>
                                          <p:spTgt spid="3073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0734"/>
                                        </p:tgtEl>
                                        <p:attrNameLst>
                                          <p:attrName>style.visibility</p:attrName>
                                        </p:attrNameLst>
                                      </p:cBhvr>
                                      <p:to>
                                        <p:strVal val="visible"/>
                                      </p:to>
                                    </p:set>
                                    <p:animEffect transition="in" filter="fade">
                                      <p:cBhvr>
                                        <p:cTn id="23" dur="2000"/>
                                        <p:tgtEl>
                                          <p:spTgt spid="30734"/>
                                        </p:tgtEl>
                                      </p:cBhvr>
                                    </p:animEffect>
                                  </p:childTnLst>
                                </p:cTn>
                              </p:par>
                              <p:par>
                                <p:cTn id="24" presetID="10" presetClass="entr" presetSubtype="0" fill="hold" nodeType="withEffect">
                                  <p:stCondLst>
                                    <p:cond delay="0"/>
                                  </p:stCondLst>
                                  <p:childTnLst>
                                    <p:set>
                                      <p:cBhvr>
                                        <p:cTn id="25" dur="1" fill="hold">
                                          <p:stCondLst>
                                            <p:cond delay="0"/>
                                          </p:stCondLst>
                                        </p:cTn>
                                        <p:tgtEl>
                                          <p:spTgt spid="30735"/>
                                        </p:tgtEl>
                                        <p:attrNameLst>
                                          <p:attrName>style.visibility</p:attrName>
                                        </p:attrNameLst>
                                      </p:cBhvr>
                                      <p:to>
                                        <p:strVal val="visible"/>
                                      </p:to>
                                    </p:set>
                                    <p:animEffect transition="in" filter="fade">
                                      <p:cBhvr>
                                        <p:cTn id="26" dur="2000"/>
                                        <p:tgtEl>
                                          <p:spTgt spid="307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9400" y="228600"/>
            <a:ext cx="3563445" cy="461665"/>
          </a:xfrm>
          <a:prstGeom prst="rect">
            <a:avLst/>
          </a:prstGeom>
          <a:noFill/>
        </p:spPr>
        <p:txBody>
          <a:bodyPr wrap="none" rtlCol="0">
            <a:spAutoFit/>
          </a:bodyPr>
          <a:lstStyle/>
          <a:p>
            <a:r>
              <a:rPr lang="en-US" dirty="0" smtClean="0">
                <a:latin typeface="Comic Sans MS Bold"/>
                <a:cs typeface="Comic Sans MS Bold"/>
              </a:rPr>
              <a:t>Group Party  June 2013</a:t>
            </a:r>
            <a:endParaRPr lang="en-US" dirty="0">
              <a:latin typeface="Comic Sans MS Bold"/>
              <a:cs typeface="Comic Sans MS Bold"/>
            </a:endParaRPr>
          </a:p>
        </p:txBody>
      </p:sp>
      <p:pic>
        <p:nvPicPr>
          <p:cNvPr id="5" name="Picture 3"/>
          <p:cNvPicPr>
            <a:picLocks noChangeAspect="1" noChangeArrowheads="1"/>
          </p:cNvPicPr>
          <p:nvPr/>
        </p:nvPicPr>
        <p:blipFill>
          <a:blip r:embed="rId2" cstate="print"/>
          <a:srcRect/>
          <a:stretch>
            <a:fillRect/>
          </a:stretch>
        </p:blipFill>
        <p:spPr bwMode="auto">
          <a:xfrm>
            <a:off x="381000" y="838200"/>
            <a:ext cx="8434565" cy="4876800"/>
          </a:xfrm>
          <a:prstGeom prst="rect">
            <a:avLst/>
          </a:prstGeom>
          <a:noFill/>
          <a:ln w="9525">
            <a:noFill/>
            <a:miter lim="800000"/>
            <a:headEnd/>
            <a:tailEnd/>
          </a:ln>
        </p:spPr>
      </p:pic>
      <p:sp>
        <p:nvSpPr>
          <p:cNvPr id="6" name="TextBox 5"/>
          <p:cNvSpPr txBox="1"/>
          <p:nvPr/>
        </p:nvSpPr>
        <p:spPr>
          <a:xfrm>
            <a:off x="1143000" y="5943600"/>
            <a:ext cx="8458200" cy="461665"/>
          </a:xfrm>
          <a:prstGeom prst="rect">
            <a:avLst/>
          </a:prstGeom>
          <a:noFill/>
        </p:spPr>
        <p:txBody>
          <a:bodyPr wrap="square" rtlCol="0">
            <a:spAutoFit/>
          </a:bodyPr>
          <a:lstStyle/>
          <a:p>
            <a:r>
              <a:rPr lang="en-US" dirty="0" smtClean="0">
                <a:latin typeface="Comic Sans MS" pitchFamily="66" charset="0"/>
              </a:rPr>
              <a:t>Group breakdown: 2 </a:t>
            </a:r>
            <a:r>
              <a:rPr lang="en-US" dirty="0" err="1" smtClean="0">
                <a:latin typeface="Comic Sans MS" pitchFamily="66" charset="0"/>
              </a:rPr>
              <a:t>postdocs</a:t>
            </a:r>
            <a:r>
              <a:rPr lang="en-US" dirty="0" smtClean="0">
                <a:latin typeface="Comic Sans MS" pitchFamily="66" charset="0"/>
              </a:rPr>
              <a:t>, 7 graduate students</a:t>
            </a:r>
            <a:endParaRPr lang="en-US" dirty="0">
              <a:latin typeface="Comic Sans MS" pitchFamily="66" charset="0"/>
            </a:endParaRPr>
          </a:p>
        </p:txBody>
      </p:sp>
    </p:spTree>
    <p:extLst>
      <p:ext uri="{BB962C8B-B14F-4D97-AF65-F5344CB8AC3E}">
        <p14:creationId xmlns:p14="http://schemas.microsoft.com/office/powerpoint/2010/main" val="147018279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extBox 1"/>
          <p:cNvSpPr txBox="1">
            <a:spLocks noChangeArrowheads="1"/>
          </p:cNvSpPr>
          <p:nvPr/>
        </p:nvSpPr>
        <p:spPr bwMode="auto">
          <a:xfrm>
            <a:off x="714375" y="1416050"/>
            <a:ext cx="4500563" cy="369888"/>
          </a:xfrm>
          <a:prstGeom prst="rect">
            <a:avLst/>
          </a:prstGeom>
          <a:noFill/>
          <a:ln w="9525">
            <a:noFill/>
            <a:miter lim="800000"/>
            <a:headEnd/>
            <a:tailEnd/>
          </a:ln>
        </p:spPr>
        <p:txBody>
          <a:bodyPr>
            <a:spAutoFit/>
          </a:bodyPr>
          <a:lstStyle/>
          <a:p>
            <a:r>
              <a:rPr lang="en-US" altLang="zh-TW" dirty="0"/>
              <a:t>- Crystal structure can change morphology</a:t>
            </a:r>
            <a:endParaRPr lang="zh-TW" altLang="en-US" dirty="0"/>
          </a:p>
        </p:txBody>
      </p:sp>
      <p:pic>
        <p:nvPicPr>
          <p:cNvPr id="47107" name="Picture 463" descr="vesicle pH 13"/>
          <p:cNvPicPr>
            <a:picLocks noChangeAspect="1" noChangeArrowheads="1"/>
          </p:cNvPicPr>
          <p:nvPr/>
        </p:nvPicPr>
        <p:blipFill>
          <a:blip r:embed="rId2" cstate="print"/>
          <a:srcRect t="13129" b="29150"/>
          <a:stretch>
            <a:fillRect/>
          </a:stretch>
        </p:blipFill>
        <p:spPr bwMode="auto">
          <a:xfrm>
            <a:off x="5270500" y="2143125"/>
            <a:ext cx="3659188" cy="1584325"/>
          </a:xfrm>
          <a:prstGeom prst="rect">
            <a:avLst/>
          </a:prstGeom>
          <a:noFill/>
          <a:ln w="9525">
            <a:noFill/>
            <a:miter lim="800000"/>
            <a:headEnd/>
            <a:tailEnd/>
          </a:ln>
        </p:spPr>
      </p:pic>
      <p:sp>
        <p:nvSpPr>
          <p:cNvPr id="47108" name="Oval 3"/>
          <p:cNvSpPr>
            <a:spLocks noChangeArrowheads="1"/>
          </p:cNvSpPr>
          <p:nvPr/>
        </p:nvSpPr>
        <p:spPr bwMode="auto">
          <a:xfrm>
            <a:off x="6127750" y="3786188"/>
            <a:ext cx="142875" cy="142875"/>
          </a:xfrm>
          <a:prstGeom prst="ellipse">
            <a:avLst/>
          </a:prstGeom>
          <a:solidFill>
            <a:srgbClr val="00B050"/>
          </a:solidFill>
          <a:ln w="12700" algn="ctr">
            <a:solidFill>
              <a:schemeClr val="tx1"/>
            </a:solidFill>
            <a:round/>
            <a:headEnd/>
            <a:tailEnd type="triangle" w="med" len="med"/>
          </a:ln>
        </p:spPr>
        <p:txBody>
          <a:bodyPr/>
          <a:lstStyle/>
          <a:p>
            <a:pPr algn="ctr"/>
            <a:endParaRPr lang="zh-TW" altLang="en-US"/>
          </a:p>
        </p:txBody>
      </p:sp>
      <p:sp>
        <p:nvSpPr>
          <p:cNvPr id="47109" name="Oval 4"/>
          <p:cNvSpPr>
            <a:spLocks noChangeArrowheads="1"/>
          </p:cNvSpPr>
          <p:nvPr/>
        </p:nvSpPr>
        <p:spPr bwMode="auto">
          <a:xfrm>
            <a:off x="6699250" y="3857625"/>
            <a:ext cx="142875" cy="142875"/>
          </a:xfrm>
          <a:prstGeom prst="ellipse">
            <a:avLst/>
          </a:prstGeom>
          <a:solidFill>
            <a:srgbClr val="00B050"/>
          </a:solidFill>
          <a:ln w="12700" algn="ctr">
            <a:solidFill>
              <a:schemeClr val="tx1"/>
            </a:solidFill>
            <a:round/>
            <a:headEnd/>
            <a:tailEnd type="triangle" w="med" len="med"/>
          </a:ln>
        </p:spPr>
        <p:txBody>
          <a:bodyPr/>
          <a:lstStyle/>
          <a:p>
            <a:pPr algn="ctr"/>
            <a:endParaRPr lang="zh-TW" altLang="en-US"/>
          </a:p>
        </p:txBody>
      </p:sp>
      <p:sp>
        <p:nvSpPr>
          <p:cNvPr id="47110" name="Oval 5"/>
          <p:cNvSpPr>
            <a:spLocks noChangeArrowheads="1"/>
          </p:cNvSpPr>
          <p:nvPr/>
        </p:nvSpPr>
        <p:spPr bwMode="auto">
          <a:xfrm>
            <a:off x="7056438" y="3714750"/>
            <a:ext cx="142875" cy="142875"/>
          </a:xfrm>
          <a:prstGeom prst="ellipse">
            <a:avLst/>
          </a:prstGeom>
          <a:solidFill>
            <a:srgbClr val="00B050"/>
          </a:solidFill>
          <a:ln w="12700" algn="ctr">
            <a:solidFill>
              <a:schemeClr val="tx1"/>
            </a:solidFill>
            <a:round/>
            <a:headEnd/>
            <a:tailEnd type="triangle" w="med" len="med"/>
          </a:ln>
        </p:spPr>
        <p:txBody>
          <a:bodyPr/>
          <a:lstStyle/>
          <a:p>
            <a:pPr algn="ctr"/>
            <a:endParaRPr lang="zh-TW" altLang="en-US"/>
          </a:p>
        </p:txBody>
      </p:sp>
      <p:sp>
        <p:nvSpPr>
          <p:cNvPr id="47111" name="Oval 6"/>
          <p:cNvSpPr>
            <a:spLocks noChangeArrowheads="1"/>
          </p:cNvSpPr>
          <p:nvPr/>
        </p:nvSpPr>
        <p:spPr bwMode="auto">
          <a:xfrm>
            <a:off x="7342188" y="3929063"/>
            <a:ext cx="142875" cy="142875"/>
          </a:xfrm>
          <a:prstGeom prst="ellipse">
            <a:avLst/>
          </a:prstGeom>
          <a:solidFill>
            <a:srgbClr val="00B050"/>
          </a:solidFill>
          <a:ln w="12700" algn="ctr">
            <a:solidFill>
              <a:schemeClr val="tx1"/>
            </a:solidFill>
            <a:round/>
            <a:headEnd/>
            <a:tailEnd type="triangle" w="med" len="med"/>
          </a:ln>
        </p:spPr>
        <p:txBody>
          <a:bodyPr/>
          <a:lstStyle/>
          <a:p>
            <a:pPr algn="ctr"/>
            <a:endParaRPr lang="zh-TW" altLang="en-US"/>
          </a:p>
        </p:txBody>
      </p:sp>
      <p:sp>
        <p:nvSpPr>
          <p:cNvPr id="47112" name="Oval 7"/>
          <p:cNvSpPr>
            <a:spLocks noChangeArrowheads="1"/>
          </p:cNvSpPr>
          <p:nvPr/>
        </p:nvSpPr>
        <p:spPr bwMode="auto">
          <a:xfrm>
            <a:off x="7842250" y="3857625"/>
            <a:ext cx="142875" cy="142875"/>
          </a:xfrm>
          <a:prstGeom prst="ellipse">
            <a:avLst/>
          </a:prstGeom>
          <a:solidFill>
            <a:srgbClr val="00B050"/>
          </a:solidFill>
          <a:ln w="12700" algn="ctr">
            <a:solidFill>
              <a:schemeClr val="tx1"/>
            </a:solidFill>
            <a:round/>
            <a:headEnd/>
            <a:tailEnd type="triangle" w="med" len="med"/>
          </a:ln>
        </p:spPr>
        <p:txBody>
          <a:bodyPr/>
          <a:lstStyle/>
          <a:p>
            <a:pPr algn="ctr"/>
            <a:endParaRPr lang="zh-TW" altLang="en-US"/>
          </a:p>
        </p:txBody>
      </p:sp>
      <p:cxnSp>
        <p:nvCxnSpPr>
          <p:cNvPr id="47113" name="Straight Arrow Connector 9"/>
          <p:cNvCxnSpPr>
            <a:cxnSpLocks noChangeShapeType="1"/>
          </p:cNvCxnSpPr>
          <p:nvPr/>
        </p:nvCxnSpPr>
        <p:spPr bwMode="auto">
          <a:xfrm rot="5400000" flipH="1" flipV="1">
            <a:off x="5556250" y="2786063"/>
            <a:ext cx="1716087" cy="1588"/>
          </a:xfrm>
          <a:prstGeom prst="straightConnector1">
            <a:avLst/>
          </a:prstGeom>
          <a:noFill/>
          <a:ln w="25400" algn="ctr">
            <a:solidFill>
              <a:srgbClr val="00B0F0"/>
            </a:solidFill>
            <a:round/>
            <a:headEnd/>
            <a:tailEnd type="arrow" w="med" len="med"/>
          </a:ln>
        </p:spPr>
      </p:cxnSp>
      <p:cxnSp>
        <p:nvCxnSpPr>
          <p:cNvPr id="47114" name="Straight Arrow Connector 11"/>
          <p:cNvCxnSpPr>
            <a:cxnSpLocks noChangeShapeType="1"/>
          </p:cNvCxnSpPr>
          <p:nvPr/>
        </p:nvCxnSpPr>
        <p:spPr bwMode="auto">
          <a:xfrm rot="5400000" flipH="1" flipV="1">
            <a:off x="6161881" y="2821782"/>
            <a:ext cx="1787525" cy="1588"/>
          </a:xfrm>
          <a:prstGeom prst="straightConnector1">
            <a:avLst/>
          </a:prstGeom>
          <a:noFill/>
          <a:ln w="25400" algn="ctr">
            <a:solidFill>
              <a:srgbClr val="00B0F0"/>
            </a:solidFill>
            <a:round/>
            <a:headEnd/>
            <a:tailEnd type="arrow" w="med" len="med"/>
          </a:ln>
        </p:spPr>
      </p:cxnSp>
      <p:cxnSp>
        <p:nvCxnSpPr>
          <p:cNvPr id="47115" name="Straight Arrow Connector 13"/>
          <p:cNvCxnSpPr>
            <a:cxnSpLocks noChangeShapeType="1"/>
          </p:cNvCxnSpPr>
          <p:nvPr/>
        </p:nvCxnSpPr>
        <p:spPr bwMode="auto">
          <a:xfrm rot="5400000" flipH="1" flipV="1">
            <a:off x="6663532" y="2893219"/>
            <a:ext cx="1930400" cy="1587"/>
          </a:xfrm>
          <a:prstGeom prst="straightConnector1">
            <a:avLst/>
          </a:prstGeom>
          <a:noFill/>
          <a:ln w="25400" algn="ctr">
            <a:solidFill>
              <a:srgbClr val="00B0F0"/>
            </a:solidFill>
            <a:round/>
            <a:headEnd/>
            <a:tailEnd type="arrow" w="med" len="med"/>
          </a:ln>
        </p:spPr>
      </p:cxnSp>
      <p:sp>
        <p:nvSpPr>
          <p:cNvPr id="47116" name="TextBox 15"/>
          <p:cNvSpPr txBox="1">
            <a:spLocks noChangeArrowheads="1"/>
          </p:cNvSpPr>
          <p:nvPr/>
        </p:nvSpPr>
        <p:spPr bwMode="auto">
          <a:xfrm>
            <a:off x="714375" y="2782888"/>
            <a:ext cx="4357688" cy="922337"/>
          </a:xfrm>
          <a:prstGeom prst="rect">
            <a:avLst/>
          </a:prstGeom>
          <a:noFill/>
          <a:ln w="9525">
            <a:noFill/>
            <a:miter lim="800000"/>
            <a:headEnd/>
            <a:tailEnd/>
          </a:ln>
        </p:spPr>
        <p:txBody>
          <a:bodyPr>
            <a:spAutoFit/>
          </a:bodyPr>
          <a:lstStyle/>
          <a:p>
            <a:r>
              <a:rPr lang="en-US" altLang="zh-TW" dirty="0"/>
              <a:t>- Molecule flow rate across membrane can be controlled by packing density and membrane thickness </a:t>
            </a:r>
            <a:endParaRPr lang="zh-TW" altLang="en-US" dirty="0"/>
          </a:p>
        </p:txBody>
      </p:sp>
      <p:sp>
        <p:nvSpPr>
          <p:cNvPr id="47117" name="TextBox 16"/>
          <p:cNvSpPr txBox="1">
            <a:spLocks noChangeArrowheads="1"/>
          </p:cNvSpPr>
          <p:nvPr/>
        </p:nvSpPr>
        <p:spPr bwMode="auto">
          <a:xfrm>
            <a:off x="714375" y="5143500"/>
            <a:ext cx="4786313" cy="646113"/>
          </a:xfrm>
          <a:prstGeom prst="rect">
            <a:avLst/>
          </a:prstGeom>
          <a:noFill/>
          <a:ln w="9525">
            <a:noFill/>
            <a:miter lim="800000"/>
            <a:headEnd/>
            <a:tailEnd/>
          </a:ln>
        </p:spPr>
        <p:txBody>
          <a:bodyPr>
            <a:spAutoFit/>
          </a:bodyPr>
          <a:lstStyle/>
          <a:p>
            <a:r>
              <a:rPr lang="en-US" altLang="zh-TW"/>
              <a:t>- Hydrophobic drugs encapsulated inside membrane </a:t>
            </a:r>
            <a:endParaRPr lang="zh-TW" altLang="en-US"/>
          </a:p>
        </p:txBody>
      </p:sp>
      <p:pic>
        <p:nvPicPr>
          <p:cNvPr id="47118" name="Picture 463" descr="vesicle pH 13"/>
          <p:cNvPicPr>
            <a:picLocks noChangeAspect="1" noChangeArrowheads="1"/>
          </p:cNvPicPr>
          <p:nvPr/>
        </p:nvPicPr>
        <p:blipFill>
          <a:blip r:embed="rId2" cstate="print"/>
          <a:srcRect t="13129" b="29150"/>
          <a:stretch>
            <a:fillRect/>
          </a:stretch>
        </p:blipFill>
        <p:spPr bwMode="auto">
          <a:xfrm>
            <a:off x="5357813" y="4500563"/>
            <a:ext cx="3659187" cy="1584325"/>
          </a:xfrm>
          <a:prstGeom prst="rect">
            <a:avLst/>
          </a:prstGeom>
          <a:noFill/>
          <a:ln w="9525">
            <a:noFill/>
            <a:miter lim="800000"/>
            <a:headEnd/>
            <a:tailEnd/>
          </a:ln>
        </p:spPr>
      </p:pic>
      <p:sp>
        <p:nvSpPr>
          <p:cNvPr id="47119" name="Oval 18"/>
          <p:cNvSpPr>
            <a:spLocks noChangeArrowheads="1"/>
          </p:cNvSpPr>
          <p:nvPr/>
        </p:nvSpPr>
        <p:spPr bwMode="auto">
          <a:xfrm>
            <a:off x="6000750" y="5286375"/>
            <a:ext cx="142875" cy="142875"/>
          </a:xfrm>
          <a:prstGeom prst="ellipse">
            <a:avLst/>
          </a:prstGeom>
          <a:solidFill>
            <a:srgbClr val="FFFF00"/>
          </a:solidFill>
          <a:ln w="12700" algn="ctr">
            <a:solidFill>
              <a:schemeClr val="tx1"/>
            </a:solidFill>
            <a:round/>
            <a:headEnd/>
            <a:tailEnd type="triangle" w="med" len="med"/>
          </a:ln>
        </p:spPr>
        <p:txBody>
          <a:bodyPr/>
          <a:lstStyle/>
          <a:p>
            <a:pPr algn="ctr"/>
            <a:endParaRPr lang="zh-TW" altLang="en-US"/>
          </a:p>
        </p:txBody>
      </p:sp>
      <p:sp>
        <p:nvSpPr>
          <p:cNvPr id="47120" name="Oval 19"/>
          <p:cNvSpPr>
            <a:spLocks noChangeArrowheads="1"/>
          </p:cNvSpPr>
          <p:nvPr/>
        </p:nvSpPr>
        <p:spPr bwMode="auto">
          <a:xfrm>
            <a:off x="6572250" y="5357813"/>
            <a:ext cx="142875" cy="142875"/>
          </a:xfrm>
          <a:prstGeom prst="ellipse">
            <a:avLst/>
          </a:prstGeom>
          <a:solidFill>
            <a:srgbClr val="FFFF00"/>
          </a:solidFill>
          <a:ln w="12700" algn="ctr">
            <a:solidFill>
              <a:schemeClr val="tx1"/>
            </a:solidFill>
            <a:round/>
            <a:headEnd/>
            <a:tailEnd type="triangle" w="med" len="med"/>
          </a:ln>
        </p:spPr>
        <p:txBody>
          <a:bodyPr/>
          <a:lstStyle/>
          <a:p>
            <a:pPr algn="ctr"/>
            <a:endParaRPr lang="zh-TW" altLang="en-US"/>
          </a:p>
        </p:txBody>
      </p:sp>
      <p:sp>
        <p:nvSpPr>
          <p:cNvPr id="47121" name="Oval 20"/>
          <p:cNvSpPr>
            <a:spLocks noChangeArrowheads="1"/>
          </p:cNvSpPr>
          <p:nvPr/>
        </p:nvSpPr>
        <p:spPr bwMode="auto">
          <a:xfrm>
            <a:off x="7072313" y="5286375"/>
            <a:ext cx="142875" cy="142875"/>
          </a:xfrm>
          <a:prstGeom prst="ellipse">
            <a:avLst/>
          </a:prstGeom>
          <a:solidFill>
            <a:srgbClr val="FFFF00"/>
          </a:solidFill>
          <a:ln w="12700" algn="ctr">
            <a:solidFill>
              <a:schemeClr val="tx1"/>
            </a:solidFill>
            <a:round/>
            <a:headEnd/>
            <a:tailEnd type="triangle" w="med" len="med"/>
          </a:ln>
        </p:spPr>
        <p:txBody>
          <a:bodyPr/>
          <a:lstStyle/>
          <a:p>
            <a:pPr algn="ctr"/>
            <a:endParaRPr lang="zh-TW" altLang="en-US"/>
          </a:p>
        </p:txBody>
      </p:sp>
      <p:sp>
        <p:nvSpPr>
          <p:cNvPr id="47122" name="Oval 21"/>
          <p:cNvSpPr>
            <a:spLocks noChangeArrowheads="1"/>
          </p:cNvSpPr>
          <p:nvPr/>
        </p:nvSpPr>
        <p:spPr bwMode="auto">
          <a:xfrm>
            <a:off x="7500938" y="5357813"/>
            <a:ext cx="142875" cy="142875"/>
          </a:xfrm>
          <a:prstGeom prst="ellipse">
            <a:avLst/>
          </a:prstGeom>
          <a:solidFill>
            <a:srgbClr val="FFFF00"/>
          </a:solidFill>
          <a:ln w="12700" algn="ctr">
            <a:solidFill>
              <a:schemeClr val="tx1"/>
            </a:solidFill>
            <a:round/>
            <a:headEnd/>
            <a:tailEnd type="triangle" w="med" len="med"/>
          </a:ln>
        </p:spPr>
        <p:txBody>
          <a:bodyPr/>
          <a:lstStyle/>
          <a:p>
            <a:pPr algn="ctr"/>
            <a:endParaRPr lang="zh-TW" altLang="en-US"/>
          </a:p>
        </p:txBody>
      </p:sp>
      <p:sp>
        <p:nvSpPr>
          <p:cNvPr id="47123" name="Oval 22"/>
          <p:cNvSpPr>
            <a:spLocks noChangeArrowheads="1"/>
          </p:cNvSpPr>
          <p:nvPr/>
        </p:nvSpPr>
        <p:spPr bwMode="auto">
          <a:xfrm>
            <a:off x="8001000" y="5357813"/>
            <a:ext cx="142875" cy="142875"/>
          </a:xfrm>
          <a:prstGeom prst="ellipse">
            <a:avLst/>
          </a:prstGeom>
          <a:solidFill>
            <a:srgbClr val="FFFF00"/>
          </a:solidFill>
          <a:ln w="12700" algn="ctr">
            <a:solidFill>
              <a:schemeClr val="tx1"/>
            </a:solidFill>
            <a:round/>
            <a:headEnd/>
            <a:tailEnd type="triangle" w="med" len="med"/>
          </a:ln>
        </p:spPr>
        <p:txBody>
          <a:bodyPr/>
          <a:lstStyle/>
          <a:p>
            <a:pPr algn="ctr"/>
            <a:endParaRPr lang="zh-TW" altLang="en-US"/>
          </a:p>
        </p:txBody>
      </p:sp>
      <p:sp>
        <p:nvSpPr>
          <p:cNvPr id="47124" name="Oval 23"/>
          <p:cNvSpPr>
            <a:spLocks noChangeArrowheads="1"/>
          </p:cNvSpPr>
          <p:nvPr/>
        </p:nvSpPr>
        <p:spPr bwMode="auto">
          <a:xfrm>
            <a:off x="6286500" y="6286500"/>
            <a:ext cx="142875" cy="142875"/>
          </a:xfrm>
          <a:prstGeom prst="ellipse">
            <a:avLst/>
          </a:prstGeom>
          <a:solidFill>
            <a:srgbClr val="FFFF00"/>
          </a:solidFill>
          <a:ln w="12700" algn="ctr">
            <a:solidFill>
              <a:schemeClr val="tx1"/>
            </a:solidFill>
            <a:round/>
            <a:headEnd/>
            <a:tailEnd type="triangle" w="med" len="med"/>
          </a:ln>
        </p:spPr>
        <p:txBody>
          <a:bodyPr/>
          <a:lstStyle/>
          <a:p>
            <a:pPr algn="ctr"/>
            <a:endParaRPr lang="zh-TW" altLang="en-US"/>
          </a:p>
        </p:txBody>
      </p:sp>
      <p:sp>
        <p:nvSpPr>
          <p:cNvPr id="47125" name="Oval 24"/>
          <p:cNvSpPr>
            <a:spLocks noChangeArrowheads="1"/>
          </p:cNvSpPr>
          <p:nvPr/>
        </p:nvSpPr>
        <p:spPr bwMode="auto">
          <a:xfrm>
            <a:off x="7000875" y="6215063"/>
            <a:ext cx="142875" cy="142875"/>
          </a:xfrm>
          <a:prstGeom prst="ellipse">
            <a:avLst/>
          </a:prstGeom>
          <a:solidFill>
            <a:srgbClr val="FFFF00"/>
          </a:solidFill>
          <a:ln w="12700" algn="ctr">
            <a:solidFill>
              <a:schemeClr val="tx1"/>
            </a:solidFill>
            <a:round/>
            <a:headEnd/>
            <a:tailEnd type="triangle" w="med" len="med"/>
          </a:ln>
        </p:spPr>
        <p:txBody>
          <a:bodyPr/>
          <a:lstStyle/>
          <a:p>
            <a:pPr algn="ctr"/>
            <a:endParaRPr lang="zh-TW" altLang="en-US"/>
          </a:p>
        </p:txBody>
      </p:sp>
      <p:sp>
        <p:nvSpPr>
          <p:cNvPr id="47126" name="Oval 25"/>
          <p:cNvSpPr>
            <a:spLocks noChangeArrowheads="1"/>
          </p:cNvSpPr>
          <p:nvPr/>
        </p:nvSpPr>
        <p:spPr bwMode="auto">
          <a:xfrm>
            <a:off x="7715250" y="6286500"/>
            <a:ext cx="142875" cy="142875"/>
          </a:xfrm>
          <a:prstGeom prst="ellipse">
            <a:avLst/>
          </a:prstGeom>
          <a:solidFill>
            <a:srgbClr val="FFFF00"/>
          </a:solidFill>
          <a:ln w="12700" algn="ctr">
            <a:solidFill>
              <a:schemeClr val="tx1"/>
            </a:solidFill>
            <a:round/>
            <a:headEnd/>
            <a:tailEnd type="triangle" w="med" len="med"/>
          </a:ln>
        </p:spPr>
        <p:txBody>
          <a:bodyPr/>
          <a:lstStyle/>
          <a:p>
            <a:pPr algn="ctr"/>
            <a:endParaRPr lang="zh-TW" altLang="en-US"/>
          </a:p>
        </p:txBody>
      </p:sp>
      <p:cxnSp>
        <p:nvCxnSpPr>
          <p:cNvPr id="47127" name="Straight Arrow Connector 27"/>
          <p:cNvCxnSpPr>
            <a:cxnSpLocks noChangeShapeType="1"/>
          </p:cNvCxnSpPr>
          <p:nvPr/>
        </p:nvCxnSpPr>
        <p:spPr bwMode="auto">
          <a:xfrm rot="5400000" flipH="1" flipV="1">
            <a:off x="6072982" y="5857081"/>
            <a:ext cx="571500" cy="1587"/>
          </a:xfrm>
          <a:prstGeom prst="straightConnector1">
            <a:avLst/>
          </a:prstGeom>
          <a:noFill/>
          <a:ln w="25400" algn="ctr">
            <a:solidFill>
              <a:srgbClr val="00B0F0"/>
            </a:solidFill>
            <a:round/>
            <a:headEnd/>
            <a:tailEnd type="arrow" w="med" len="med"/>
          </a:ln>
        </p:spPr>
      </p:cxnSp>
      <p:cxnSp>
        <p:nvCxnSpPr>
          <p:cNvPr id="47128" name="Straight Arrow Connector 28"/>
          <p:cNvCxnSpPr>
            <a:cxnSpLocks noChangeShapeType="1"/>
          </p:cNvCxnSpPr>
          <p:nvPr/>
        </p:nvCxnSpPr>
        <p:spPr bwMode="auto">
          <a:xfrm rot="5400000" flipH="1" flipV="1">
            <a:off x="6787357" y="5857081"/>
            <a:ext cx="571500" cy="1587"/>
          </a:xfrm>
          <a:prstGeom prst="straightConnector1">
            <a:avLst/>
          </a:prstGeom>
          <a:noFill/>
          <a:ln w="25400" algn="ctr">
            <a:solidFill>
              <a:srgbClr val="00B0F0"/>
            </a:solidFill>
            <a:round/>
            <a:headEnd/>
            <a:tailEnd type="arrow" w="med" len="med"/>
          </a:ln>
        </p:spPr>
      </p:cxnSp>
      <p:cxnSp>
        <p:nvCxnSpPr>
          <p:cNvPr id="47129" name="Straight Arrow Connector 29"/>
          <p:cNvCxnSpPr>
            <a:cxnSpLocks noChangeShapeType="1"/>
          </p:cNvCxnSpPr>
          <p:nvPr/>
        </p:nvCxnSpPr>
        <p:spPr bwMode="auto">
          <a:xfrm rot="5400000" flipH="1" flipV="1">
            <a:off x="7500144" y="5857081"/>
            <a:ext cx="571500" cy="1588"/>
          </a:xfrm>
          <a:prstGeom prst="straightConnector1">
            <a:avLst/>
          </a:prstGeom>
          <a:noFill/>
          <a:ln w="25400" algn="ctr">
            <a:solidFill>
              <a:srgbClr val="00B0F0"/>
            </a:solidFill>
            <a:round/>
            <a:headEnd/>
            <a:tailEnd type="arrow" w="med" len="med"/>
          </a:ln>
        </p:spPr>
      </p:cxnSp>
      <p:sp>
        <p:nvSpPr>
          <p:cNvPr id="47130" name="Slide Number Placeholder 26"/>
          <p:cNvSpPr>
            <a:spLocks noGrp="1"/>
          </p:cNvSpPr>
          <p:nvPr>
            <p:ph type="sldNum" sz="quarter" idx="12"/>
          </p:nvPr>
        </p:nvSpPr>
        <p:spPr>
          <a:noFill/>
        </p:spPr>
        <p:txBody>
          <a:bodyPr/>
          <a:lstStyle/>
          <a:p>
            <a:fld id="{71532B78-1AF6-462A-A4D8-D2BE5A121B43}" type="slidenum">
              <a:rPr lang="en-US" altLang="zh-TW" smtClean="0">
                <a:ea typeface="新細明體" charset="-120"/>
              </a:rPr>
              <a:pPr/>
              <a:t>20</a:t>
            </a:fld>
            <a:endParaRPr lang="en-US" altLang="zh-TW" smtClean="0">
              <a:ea typeface="新細明體" charset="-120"/>
            </a:endParaRPr>
          </a:p>
        </p:txBody>
      </p:sp>
      <p:sp>
        <p:nvSpPr>
          <p:cNvPr id="28" name="Rectangle 27"/>
          <p:cNvSpPr/>
          <p:nvPr/>
        </p:nvSpPr>
        <p:spPr>
          <a:xfrm>
            <a:off x="1714500" y="214313"/>
            <a:ext cx="5500688" cy="830262"/>
          </a:xfrm>
          <a:prstGeom prst="rect">
            <a:avLst/>
          </a:prstGeom>
        </p:spPr>
        <p:txBody>
          <a:bodyPr>
            <a:spAutoFit/>
          </a:bodyPr>
          <a:lstStyle/>
          <a:p>
            <a:pPr algn="ctr">
              <a:defRPr/>
            </a:pPr>
            <a:r>
              <a:rPr lang="en-US" altLang="zh-TW" sz="2400" b="1" kern="10" dirty="0">
                <a:ln w="9525">
                  <a:noFill/>
                  <a:round/>
                  <a:headEnd/>
                  <a:tailEnd/>
                </a:ln>
                <a:solidFill>
                  <a:schemeClr val="tx2"/>
                </a:solidFill>
                <a:effectLst>
                  <a:outerShdw dist="38099" dir="2700000" algn="ctr" rotWithShape="0">
                    <a:srgbClr val="C0C0C0">
                      <a:alpha val="79999"/>
                    </a:srgbClr>
                  </a:outerShdw>
                </a:effectLst>
                <a:latin typeface="Arial"/>
                <a:cs typeface="Arial"/>
              </a:rPr>
              <a:t>Why do we want to control membrane crystal structures?</a:t>
            </a:r>
            <a:endParaRPr lang="zh-TW" altLang="en-US" sz="2400" b="1" kern="10" dirty="0">
              <a:ln w="9525">
                <a:noFill/>
                <a:round/>
                <a:headEnd/>
                <a:tailEnd/>
              </a:ln>
              <a:solidFill>
                <a:schemeClr val="tx2"/>
              </a:solidFill>
              <a:effectLst>
                <a:outerShdw dist="38099" dir="2700000" algn="ctr" rotWithShape="0">
                  <a:srgbClr val="C0C0C0">
                    <a:alpha val="79999"/>
                  </a:srgbClr>
                </a:outerShdw>
              </a:effectLst>
              <a:latin typeface="Arial"/>
              <a:cs typeface="Arial"/>
            </a:endParaRPr>
          </a:p>
        </p:txBody>
      </p:sp>
    </p:spTree>
    <p:extLst>
      <p:ext uri="{BB962C8B-B14F-4D97-AF65-F5344CB8AC3E}">
        <p14:creationId xmlns:p14="http://schemas.microsoft.com/office/powerpoint/2010/main" val="222931594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extBox 1"/>
          <p:cNvSpPr txBox="1">
            <a:spLocks noChangeArrowheads="1"/>
          </p:cNvSpPr>
          <p:nvPr/>
        </p:nvSpPr>
        <p:spPr bwMode="auto">
          <a:xfrm>
            <a:off x="228600" y="1219200"/>
            <a:ext cx="8648700" cy="3908762"/>
          </a:xfrm>
          <a:prstGeom prst="rect">
            <a:avLst/>
          </a:prstGeom>
          <a:noFill/>
          <a:ln w="9525">
            <a:noFill/>
            <a:miter lim="800000"/>
            <a:headEnd/>
            <a:tailEnd/>
          </a:ln>
        </p:spPr>
        <p:txBody>
          <a:bodyPr wrap="square">
            <a:spAutoFit/>
          </a:bodyPr>
          <a:lstStyle/>
          <a:p>
            <a:pPr>
              <a:buFontTx/>
              <a:buChar char="-"/>
            </a:pPr>
            <a:r>
              <a:rPr lang="en-US" altLang="zh-TW" sz="2400" dirty="0"/>
              <a:t>Can we control the crystal structure</a:t>
            </a:r>
            <a:r>
              <a:rPr lang="en-US" altLang="zh-TW" sz="2400" dirty="0" smtClean="0"/>
              <a:t>?</a:t>
            </a:r>
          </a:p>
          <a:p>
            <a:pPr>
              <a:buFontTx/>
              <a:buChar char="-"/>
            </a:pPr>
            <a:endParaRPr lang="en-US" altLang="zh-TW" sz="2400" dirty="0"/>
          </a:p>
          <a:p>
            <a:pPr>
              <a:buFontTx/>
              <a:buChar char="-"/>
            </a:pPr>
            <a:r>
              <a:rPr lang="en-US" altLang="zh-TW" sz="2400" dirty="0"/>
              <a:t>Can we control the shape of the vesicles or membrane morphology?</a:t>
            </a:r>
          </a:p>
          <a:p>
            <a:pPr>
              <a:buFontTx/>
              <a:buChar char="-"/>
            </a:pPr>
            <a:endParaRPr lang="en-US" altLang="zh-TW" sz="2400" dirty="0"/>
          </a:p>
          <a:p>
            <a:endParaRPr lang="en-US" altLang="zh-TW" sz="2400" dirty="0" smtClean="0"/>
          </a:p>
          <a:p>
            <a:r>
              <a:rPr lang="en-US" altLang="zh-TW" sz="3200" dirty="0"/>
              <a:t>P</a:t>
            </a:r>
            <a:r>
              <a:rPr lang="en-US" altLang="zh-TW" sz="3200" dirty="0" smtClean="0"/>
              <a:t>lay </a:t>
            </a:r>
            <a:r>
              <a:rPr lang="en-US" altLang="zh-TW" sz="3200" dirty="0"/>
              <a:t>with electrostatics</a:t>
            </a:r>
            <a:r>
              <a:rPr lang="en-US" altLang="zh-TW" sz="3200" dirty="0" smtClean="0"/>
              <a:t>!</a:t>
            </a:r>
          </a:p>
          <a:p>
            <a:endParaRPr lang="en-US" altLang="zh-TW" dirty="0"/>
          </a:p>
          <a:p>
            <a:pPr marL="342900" indent="-342900">
              <a:buFont typeface="Arial"/>
              <a:buChar char="•"/>
            </a:pPr>
            <a:r>
              <a:rPr lang="en-US" altLang="zh-TW" sz="2400" dirty="0" smtClean="0"/>
              <a:t>Change pH to change effective charge of head groups.</a:t>
            </a:r>
          </a:p>
          <a:p>
            <a:pPr marL="342900" indent="-342900">
              <a:buFont typeface="Arial"/>
              <a:buChar char="•"/>
            </a:pPr>
            <a:endParaRPr lang="en-US" altLang="zh-TW" dirty="0"/>
          </a:p>
          <a:p>
            <a:pPr marL="342900" indent="-342900">
              <a:buFont typeface="Arial"/>
              <a:buChar char="•"/>
            </a:pPr>
            <a:r>
              <a:rPr lang="en-US" altLang="zh-TW" sz="2400" dirty="0" smtClean="0"/>
              <a:t>Change tail length to change dipolar van der Waals attraction</a:t>
            </a:r>
            <a:endParaRPr lang="zh-TW" altLang="en-US" sz="2400" dirty="0"/>
          </a:p>
        </p:txBody>
      </p:sp>
      <p:sp>
        <p:nvSpPr>
          <p:cNvPr id="34819" name="Slide Number Placeholder 3"/>
          <p:cNvSpPr>
            <a:spLocks noGrp="1"/>
          </p:cNvSpPr>
          <p:nvPr>
            <p:ph type="sldNum" sz="quarter" idx="12"/>
          </p:nvPr>
        </p:nvSpPr>
        <p:spPr>
          <a:noFill/>
        </p:spPr>
        <p:txBody>
          <a:bodyPr/>
          <a:lstStyle/>
          <a:p>
            <a:fld id="{6EAFC8E8-E32A-44D9-8B13-2D8D6613BC8B}" type="slidenum">
              <a:rPr lang="en-US" altLang="zh-TW" smtClean="0">
                <a:ea typeface="新細明體" charset="-120"/>
              </a:rPr>
              <a:pPr/>
              <a:t>21</a:t>
            </a:fld>
            <a:endParaRPr lang="en-US" altLang="zh-TW" smtClean="0">
              <a:ea typeface="新細明體" charset="-120"/>
            </a:endParaRPr>
          </a:p>
        </p:txBody>
      </p:sp>
      <p:sp>
        <p:nvSpPr>
          <p:cNvPr id="5" name="Rectangle 4"/>
          <p:cNvSpPr/>
          <p:nvPr/>
        </p:nvSpPr>
        <p:spPr>
          <a:xfrm>
            <a:off x="1143000" y="304800"/>
            <a:ext cx="2428875" cy="646331"/>
          </a:xfrm>
          <a:prstGeom prst="rect">
            <a:avLst/>
          </a:prstGeom>
        </p:spPr>
        <p:txBody>
          <a:bodyPr>
            <a:spAutoFit/>
          </a:bodyPr>
          <a:lstStyle/>
          <a:p>
            <a:pPr>
              <a:defRPr/>
            </a:pPr>
            <a:r>
              <a:rPr lang="en-US" altLang="zh-TW" sz="3600" b="1" kern="10" dirty="0">
                <a:ln w="9525">
                  <a:noFill/>
                  <a:round/>
                  <a:headEnd/>
                  <a:tailEnd/>
                </a:ln>
                <a:effectLst>
                  <a:outerShdw dist="35921" dir="2700000" algn="ctr" rotWithShape="0">
                    <a:srgbClr val="C0C0C0">
                      <a:alpha val="79999"/>
                    </a:srgbClr>
                  </a:outerShdw>
                </a:effectLst>
                <a:latin typeface="Arial"/>
                <a:cs typeface="Arial"/>
              </a:rPr>
              <a:t>Questions</a:t>
            </a:r>
            <a:endParaRPr lang="zh-TW" altLang="en-US" sz="3600" b="1" kern="10" dirty="0">
              <a:ln w="9525">
                <a:noFill/>
                <a:round/>
                <a:headEnd/>
                <a:tailEnd/>
              </a:ln>
              <a:effectLst>
                <a:outerShdw dist="35921" dir="2700000" algn="ctr" rotWithShape="0">
                  <a:srgbClr val="C0C0C0">
                    <a:alpha val="79999"/>
                  </a:srgbClr>
                </a:outerShdw>
              </a:effectLst>
              <a:latin typeface="Arial"/>
              <a:cs typeface="Arial"/>
            </a:endParaRPr>
          </a:p>
        </p:txBody>
      </p:sp>
    </p:spTree>
    <p:extLst>
      <p:ext uri="{BB962C8B-B14F-4D97-AF65-F5344CB8AC3E}">
        <p14:creationId xmlns:p14="http://schemas.microsoft.com/office/powerpoint/2010/main" val="3649687543"/>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2800" dirty="0" smtClean="0">
                <a:latin typeface="Comic Sans MS" pitchFamily="66" charset="0"/>
              </a:rPr>
              <a:t>What a new student in the </a:t>
            </a:r>
            <a:r>
              <a:rPr lang="en-US" sz="2800" dirty="0" err="1" smtClean="0">
                <a:latin typeface="Comic Sans MS" pitchFamily="66" charset="0"/>
              </a:rPr>
              <a:t>Bedzyk</a:t>
            </a:r>
            <a:r>
              <a:rPr lang="en-US" sz="2800" dirty="0" smtClean="0">
                <a:latin typeface="Comic Sans MS" pitchFamily="66" charset="0"/>
              </a:rPr>
              <a:t> group might expect to be involved with while pursuing their PhD </a:t>
            </a:r>
            <a:endParaRPr lang="en-US" sz="2800" dirty="0">
              <a:latin typeface="Comic Sans MS" pitchFamily="66" charset="0"/>
            </a:endParaRPr>
          </a:p>
        </p:txBody>
      </p:sp>
      <p:sp>
        <p:nvSpPr>
          <p:cNvPr id="3" name="Content Placeholder 2"/>
          <p:cNvSpPr>
            <a:spLocks noGrp="1"/>
          </p:cNvSpPr>
          <p:nvPr>
            <p:ph idx="1"/>
          </p:nvPr>
        </p:nvSpPr>
        <p:spPr>
          <a:xfrm>
            <a:off x="0" y="1219200"/>
            <a:ext cx="9144000" cy="4114800"/>
          </a:xfrm>
        </p:spPr>
        <p:txBody>
          <a:bodyPr/>
          <a:lstStyle/>
          <a:p>
            <a:r>
              <a:rPr lang="en-US" sz="2800" dirty="0" smtClean="0"/>
              <a:t>Gain an expertise with general x-ray techniques and experimental design</a:t>
            </a:r>
          </a:p>
          <a:p>
            <a:pPr>
              <a:buNone/>
            </a:pPr>
            <a:endParaRPr lang="en-US" sz="1400" dirty="0" smtClean="0"/>
          </a:p>
          <a:p>
            <a:r>
              <a:rPr lang="en-US" sz="2800" dirty="0" smtClean="0"/>
              <a:t>Learn fundamental materials science/ chemistry/ physics/ biology relevant to the systems they are studying (interdisciplinary research)</a:t>
            </a:r>
          </a:p>
          <a:p>
            <a:pPr>
              <a:buNone/>
            </a:pPr>
            <a:endParaRPr lang="en-US" sz="1400" dirty="0" smtClean="0"/>
          </a:p>
          <a:p>
            <a:r>
              <a:rPr lang="en-US" sz="2800" dirty="0" smtClean="0"/>
              <a:t>Take measurements at the Advanced Photon Source and help develop the </a:t>
            </a:r>
            <a:r>
              <a:rPr lang="en-US" sz="2800" dirty="0" err="1" smtClean="0"/>
              <a:t>Dupont</a:t>
            </a:r>
            <a:r>
              <a:rPr lang="en-US" sz="2800" dirty="0" smtClean="0"/>
              <a:t>-Northwestern-Dow </a:t>
            </a:r>
            <a:r>
              <a:rPr lang="en-US" sz="2800" dirty="0" err="1" smtClean="0"/>
              <a:t>beamline</a:t>
            </a:r>
            <a:r>
              <a:rPr lang="en-US" sz="2800" dirty="0" smtClean="0"/>
              <a:t> (sector 5)</a:t>
            </a:r>
          </a:p>
          <a:p>
            <a:endParaRPr lang="en-US" sz="1400" dirty="0" smtClean="0"/>
          </a:p>
          <a:p>
            <a:r>
              <a:rPr lang="en-US" sz="2800" dirty="0" smtClean="0"/>
              <a:t>Understand atomic-scale structure and how it applies to desirable materials properties</a:t>
            </a:r>
          </a:p>
          <a:p>
            <a:endParaRPr 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2800" dirty="0" err="1" smtClean="0">
                <a:latin typeface="Comic Sans MS" pitchFamily="66" charset="0"/>
              </a:rPr>
              <a:t>Bedzyk</a:t>
            </a:r>
            <a:r>
              <a:rPr lang="en-US" sz="2800" dirty="0" smtClean="0">
                <a:latin typeface="Comic Sans MS" pitchFamily="66" charset="0"/>
              </a:rPr>
              <a:t> Group Overview: Atomic Scale View of Interfacial and </a:t>
            </a:r>
            <a:r>
              <a:rPr lang="en-US" sz="2800" dirty="0" err="1" smtClean="0">
                <a:latin typeface="Comic Sans MS" pitchFamily="66" charset="0"/>
              </a:rPr>
              <a:t>Nanoscale</a:t>
            </a:r>
            <a:r>
              <a:rPr lang="en-US" sz="2800" dirty="0" smtClean="0">
                <a:latin typeface="Comic Sans MS" pitchFamily="66" charset="0"/>
              </a:rPr>
              <a:t> Processes with X-Rays</a:t>
            </a:r>
            <a:endParaRPr lang="en-US" sz="2800" dirty="0">
              <a:latin typeface="Comic Sans MS" pitchFamily="66" charset="0"/>
            </a:endParaRPr>
          </a:p>
        </p:txBody>
      </p:sp>
      <p:sp>
        <p:nvSpPr>
          <p:cNvPr id="3" name="TextBox 2"/>
          <p:cNvSpPr txBox="1"/>
          <p:nvPr/>
        </p:nvSpPr>
        <p:spPr>
          <a:xfrm>
            <a:off x="-228600" y="3352800"/>
            <a:ext cx="5029200" cy="1107996"/>
          </a:xfrm>
          <a:prstGeom prst="rect">
            <a:avLst/>
          </a:prstGeom>
          <a:noFill/>
        </p:spPr>
        <p:txBody>
          <a:bodyPr wrap="square" rtlCol="0">
            <a:spAutoFit/>
          </a:bodyPr>
          <a:lstStyle/>
          <a:p>
            <a:pPr algn="ctr"/>
            <a:r>
              <a:rPr lang="en-US" sz="1400" b="1" dirty="0" smtClean="0">
                <a:latin typeface="Comic Sans MS" pitchFamily="66" charset="0"/>
                <a:cs typeface="Arial" pitchFamily="34" charset="0"/>
              </a:rPr>
              <a:t>X-ray Scattering and Absorption Studies of Au Nanostructures for DNA </a:t>
            </a:r>
            <a:r>
              <a:rPr lang="en-US" sz="1400" b="1" dirty="0" err="1" smtClean="0">
                <a:latin typeface="Comic Sans MS" pitchFamily="66" charset="0"/>
                <a:cs typeface="Arial" pitchFamily="34" charset="0"/>
              </a:rPr>
              <a:t>Functionalization</a:t>
            </a:r>
            <a:r>
              <a:rPr lang="en-US" sz="1400" b="1" dirty="0" smtClean="0">
                <a:latin typeface="Comic Sans MS" pitchFamily="66" charset="0"/>
                <a:cs typeface="Arial" pitchFamily="34" charset="0"/>
              </a:rPr>
              <a:t> and Assembly</a:t>
            </a:r>
          </a:p>
          <a:p>
            <a:endParaRPr lang="en-US" b="1" dirty="0"/>
          </a:p>
        </p:txBody>
      </p:sp>
      <p:cxnSp>
        <p:nvCxnSpPr>
          <p:cNvPr id="5" name="Straight Connector 4"/>
          <p:cNvCxnSpPr/>
          <p:nvPr/>
        </p:nvCxnSpPr>
        <p:spPr bwMode="auto">
          <a:xfrm>
            <a:off x="0" y="1066800"/>
            <a:ext cx="914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6" name="Group 5"/>
          <p:cNvGrpSpPr/>
          <p:nvPr/>
        </p:nvGrpSpPr>
        <p:grpSpPr>
          <a:xfrm>
            <a:off x="-76200" y="4495800"/>
            <a:ext cx="1752600" cy="2362200"/>
            <a:chOff x="23622000" y="11201400"/>
            <a:chExt cx="5638800" cy="7467600"/>
          </a:xfrm>
        </p:grpSpPr>
        <p:pic>
          <p:nvPicPr>
            <p:cNvPr id="7" name="Picture 6" descr="Slide1.jpg"/>
            <p:cNvPicPr/>
            <p:nvPr/>
          </p:nvPicPr>
          <p:blipFill>
            <a:blip r:embed="rId3" cstate="print"/>
            <a:srcRect l="3390" t="31056" r="51978"/>
            <a:stretch>
              <a:fillRect/>
            </a:stretch>
          </p:blipFill>
          <p:spPr>
            <a:xfrm>
              <a:off x="24003000" y="11201400"/>
              <a:ext cx="5257800" cy="7467600"/>
            </a:xfrm>
            <a:prstGeom prst="rect">
              <a:avLst/>
            </a:prstGeom>
          </p:spPr>
        </p:pic>
        <p:sp>
          <p:nvSpPr>
            <p:cNvPr id="8" name="Rectangle 7"/>
            <p:cNvSpPr/>
            <p:nvPr/>
          </p:nvSpPr>
          <p:spPr>
            <a:xfrm>
              <a:off x="23698200" y="11353800"/>
              <a:ext cx="6858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3622000" y="14554200"/>
              <a:ext cx="914400" cy="838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7" name="Picture 26" descr="Hypo research.jpg"/>
          <p:cNvPicPr>
            <a:picLocks noChangeAspect="1"/>
          </p:cNvPicPr>
          <p:nvPr/>
        </p:nvPicPr>
        <p:blipFill>
          <a:blip r:embed="rId4"/>
          <a:stretch>
            <a:fillRect/>
          </a:stretch>
        </p:blipFill>
        <p:spPr>
          <a:xfrm>
            <a:off x="4648200" y="3581400"/>
            <a:ext cx="4323119" cy="3352800"/>
          </a:xfrm>
          <a:prstGeom prst="rect">
            <a:avLst/>
          </a:prstGeom>
        </p:spPr>
      </p:pic>
      <p:grpSp>
        <p:nvGrpSpPr>
          <p:cNvPr id="28" name="Group 27"/>
          <p:cNvGrpSpPr>
            <a:grpSpLocks noChangeAspect="1"/>
          </p:cNvGrpSpPr>
          <p:nvPr/>
        </p:nvGrpSpPr>
        <p:grpSpPr>
          <a:xfrm>
            <a:off x="1981200" y="4419600"/>
            <a:ext cx="2209800" cy="1053000"/>
            <a:chOff x="1117600" y="2903537"/>
            <a:chExt cx="3274481" cy="1494416"/>
          </a:xfrm>
        </p:grpSpPr>
        <p:sp>
          <p:nvSpPr>
            <p:cNvPr id="29" name="TextBox 4"/>
            <p:cNvSpPr txBox="1">
              <a:spLocks noChangeArrowheads="1"/>
            </p:cNvSpPr>
            <p:nvPr/>
          </p:nvSpPr>
          <p:spPr bwMode="auto">
            <a:xfrm>
              <a:off x="2148996" y="3655400"/>
              <a:ext cx="1003719" cy="742553"/>
            </a:xfrm>
            <a:prstGeom prst="rect">
              <a:avLst/>
            </a:prstGeom>
            <a:noFill/>
            <a:ln w="9525">
              <a:noFill/>
              <a:miter lim="800000"/>
              <a:headEnd/>
              <a:tailEnd/>
            </a:ln>
          </p:spPr>
          <p:txBody>
            <a:bodyPr wrap="square">
              <a:prstTxWarp prst="textNoShape">
                <a:avLst/>
              </a:prstTxWarp>
              <a:spAutoFit/>
            </a:bodyPr>
            <a:lstStyle/>
            <a:p>
              <a:r>
                <a:rPr lang="en-US" sz="1100" b="1" dirty="0" smtClean="0">
                  <a:latin typeface="Arial"/>
                  <a:cs typeface="Arial"/>
                </a:rPr>
                <a:t>C3-</a:t>
              </a:r>
              <a:r>
                <a:rPr lang="en-US" sz="1100" b="1" dirty="0">
                  <a:latin typeface="Arial"/>
                  <a:cs typeface="Arial"/>
                </a:rPr>
                <a:t>SH</a:t>
              </a:r>
              <a:r>
                <a:rPr lang="en-US" sz="2800" b="1" dirty="0">
                  <a:latin typeface="Arial"/>
                  <a:cs typeface="Arial"/>
                </a:rPr>
                <a:t>        </a:t>
              </a:r>
            </a:p>
          </p:txBody>
        </p:sp>
        <p:sp>
          <p:nvSpPr>
            <p:cNvPr id="30" name="TextBox 5"/>
            <p:cNvSpPr txBox="1">
              <a:spLocks noChangeArrowheads="1"/>
            </p:cNvSpPr>
            <p:nvPr/>
          </p:nvSpPr>
          <p:spPr bwMode="auto">
            <a:xfrm>
              <a:off x="2359643" y="2903537"/>
              <a:ext cx="1045705" cy="742553"/>
            </a:xfrm>
            <a:prstGeom prst="rect">
              <a:avLst/>
            </a:prstGeom>
            <a:noFill/>
            <a:ln w="9525">
              <a:noFill/>
              <a:miter lim="800000"/>
              <a:headEnd/>
              <a:tailEnd/>
            </a:ln>
          </p:spPr>
          <p:txBody>
            <a:bodyPr wrap="square">
              <a:prstTxWarp prst="textNoShape">
                <a:avLst/>
              </a:prstTxWarp>
              <a:spAutoFit/>
            </a:bodyPr>
            <a:lstStyle/>
            <a:p>
              <a:r>
                <a:rPr lang="en-US" sz="1100" b="1" dirty="0">
                  <a:latin typeface="Arial"/>
                  <a:cs typeface="Arial"/>
                </a:rPr>
                <a:t>A10</a:t>
              </a:r>
              <a:r>
                <a:rPr lang="en-US" sz="2800" dirty="0"/>
                <a:t>        </a:t>
              </a:r>
            </a:p>
          </p:txBody>
        </p:sp>
        <p:sp>
          <p:nvSpPr>
            <p:cNvPr id="31" name="TextBox 6"/>
            <p:cNvSpPr txBox="1">
              <a:spLocks noChangeArrowheads="1"/>
            </p:cNvSpPr>
            <p:nvPr/>
          </p:nvSpPr>
          <p:spPr bwMode="auto">
            <a:xfrm>
              <a:off x="2836594" y="3180526"/>
              <a:ext cx="1555487" cy="371277"/>
            </a:xfrm>
            <a:prstGeom prst="rect">
              <a:avLst/>
            </a:prstGeom>
            <a:noFill/>
            <a:ln w="9525">
              <a:noFill/>
              <a:miter lim="800000"/>
              <a:headEnd/>
              <a:tailEnd/>
            </a:ln>
          </p:spPr>
          <p:txBody>
            <a:bodyPr wrap="square">
              <a:prstTxWarp prst="textNoShape">
                <a:avLst/>
              </a:prstTxWarp>
              <a:spAutoFit/>
            </a:bodyPr>
            <a:lstStyle/>
            <a:p>
              <a:r>
                <a:rPr lang="en-US" sz="1100" b="1" dirty="0" smtClean="0">
                  <a:latin typeface="Arial"/>
                  <a:cs typeface="Arial"/>
                </a:rPr>
                <a:t>18bp duplex</a:t>
              </a:r>
              <a:r>
                <a:rPr lang="en-US" sz="1100" dirty="0" smtClean="0"/>
                <a:t>       </a:t>
              </a:r>
              <a:endParaRPr lang="en-US" sz="1100" dirty="0"/>
            </a:p>
          </p:txBody>
        </p:sp>
        <p:pic>
          <p:nvPicPr>
            <p:cNvPr id="32" name="Picture 12" descr="AuNP.png"/>
            <p:cNvPicPr>
              <a:picLocks noChangeAspect="1"/>
            </p:cNvPicPr>
            <p:nvPr/>
          </p:nvPicPr>
          <p:blipFill>
            <a:blip r:embed="rId5"/>
            <a:srcRect l="31860" t="23412" r="31744" b="27441"/>
            <a:stretch>
              <a:fillRect/>
            </a:stretch>
          </p:blipFill>
          <p:spPr bwMode="auto">
            <a:xfrm>
              <a:off x="1117600" y="2903537"/>
              <a:ext cx="1277595" cy="1249363"/>
            </a:xfrm>
            <a:prstGeom prst="rect">
              <a:avLst/>
            </a:prstGeom>
            <a:noFill/>
            <a:ln w="9525">
              <a:noFill/>
              <a:miter lim="800000"/>
              <a:headEnd/>
              <a:tailEnd/>
            </a:ln>
          </p:spPr>
        </p:pic>
        <p:pic>
          <p:nvPicPr>
            <p:cNvPr id="33" name="Picture 13" descr="ds sticky DNA.png"/>
            <p:cNvPicPr>
              <a:picLocks noChangeAspect="1"/>
            </p:cNvPicPr>
            <p:nvPr/>
          </p:nvPicPr>
          <p:blipFill>
            <a:blip r:embed="rId6"/>
            <a:srcRect l="21985" t="32510" b="48601"/>
            <a:stretch>
              <a:fillRect/>
            </a:stretch>
          </p:blipFill>
          <p:spPr bwMode="auto">
            <a:xfrm rot="10800000">
              <a:off x="2308830" y="3457123"/>
              <a:ext cx="1577370" cy="226849"/>
            </a:xfrm>
            <a:prstGeom prst="rect">
              <a:avLst/>
            </a:prstGeom>
            <a:noFill/>
            <a:ln w="9525">
              <a:noFill/>
              <a:miter lim="800000"/>
              <a:headEnd/>
              <a:tailEnd/>
            </a:ln>
          </p:spPr>
        </p:pic>
        <p:sp>
          <p:nvSpPr>
            <p:cNvPr id="34" name="TextBox 14"/>
            <p:cNvSpPr txBox="1">
              <a:spLocks noChangeArrowheads="1"/>
            </p:cNvSpPr>
            <p:nvPr/>
          </p:nvSpPr>
          <p:spPr bwMode="auto">
            <a:xfrm>
              <a:off x="1411702" y="3257829"/>
              <a:ext cx="709964" cy="480475"/>
            </a:xfrm>
            <a:prstGeom prst="rect">
              <a:avLst/>
            </a:prstGeom>
            <a:noFill/>
            <a:ln w="9525">
              <a:noFill/>
              <a:miter lim="800000"/>
              <a:headEnd/>
              <a:tailEnd/>
            </a:ln>
          </p:spPr>
          <p:txBody>
            <a:bodyPr wrap="square">
              <a:prstTxWarp prst="textNoShape">
                <a:avLst/>
              </a:prstTxWarp>
              <a:spAutoFit/>
            </a:bodyPr>
            <a:lstStyle/>
            <a:p>
              <a:r>
                <a:rPr lang="en-US" sz="1600" b="1" dirty="0">
                  <a:latin typeface="Arial"/>
                  <a:cs typeface="Arial"/>
                </a:rPr>
                <a:t>Au</a:t>
              </a:r>
              <a:endParaRPr lang="en-US" b="1" dirty="0">
                <a:latin typeface="Arial"/>
                <a:cs typeface="Arial"/>
              </a:endParaRPr>
            </a:p>
          </p:txBody>
        </p:sp>
        <p:cxnSp>
          <p:nvCxnSpPr>
            <p:cNvPr id="35" name="Straight Arrow Connector 16"/>
            <p:cNvCxnSpPr>
              <a:cxnSpLocks noChangeShapeType="1"/>
            </p:cNvCxnSpPr>
            <p:nvPr/>
          </p:nvCxnSpPr>
          <p:spPr bwMode="auto">
            <a:xfrm rot="16200000" flipH="1">
              <a:off x="2286000" y="3721100"/>
              <a:ext cx="330200" cy="101600"/>
            </a:xfrm>
            <a:prstGeom prst="straightConnector1">
              <a:avLst/>
            </a:prstGeom>
            <a:noFill/>
            <a:ln w="9525">
              <a:solidFill>
                <a:schemeClr val="tx1"/>
              </a:solidFill>
              <a:round/>
              <a:headEnd/>
              <a:tailEnd type="arrow" w="med" len="med"/>
            </a:ln>
          </p:spPr>
        </p:cxnSp>
      </p:grpSp>
      <p:graphicFrame>
        <p:nvGraphicFramePr>
          <p:cNvPr id="51201" name="Object 1"/>
          <p:cNvGraphicFramePr>
            <a:graphicFrameLocks noChangeAspect="1"/>
          </p:cNvGraphicFramePr>
          <p:nvPr/>
        </p:nvGraphicFramePr>
        <p:xfrm>
          <a:off x="2895600" y="5761359"/>
          <a:ext cx="1248218" cy="1020441"/>
        </p:xfrm>
        <a:graphic>
          <a:graphicData uri="http://schemas.openxmlformats.org/presentationml/2006/ole">
            <mc:AlternateContent xmlns:mc="http://schemas.openxmlformats.org/markup-compatibility/2006">
              <mc:Choice xmlns:v="urn:schemas-microsoft-com:vml" Requires="v">
                <p:oleObj spid="_x0000_s51208" name="Graph" r:id="rId7" imgW="3820320" imgH="3054240" progId="Origin50.Graph">
                  <p:embed/>
                </p:oleObj>
              </mc:Choice>
              <mc:Fallback>
                <p:oleObj name="Graph" r:id="rId7" imgW="3820320" imgH="3054240" progId="Origin50.Graph">
                  <p:embed/>
                  <p:pic>
                    <p:nvPicPr>
                      <p:cNvPr id="0" name="Picture 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95600" y="5761359"/>
                        <a:ext cx="1248218" cy="1020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51204" name="Object 4"/>
          <p:cNvGraphicFramePr>
            <a:graphicFrameLocks noChangeAspect="1"/>
          </p:cNvGraphicFramePr>
          <p:nvPr/>
        </p:nvGraphicFramePr>
        <p:xfrm>
          <a:off x="1828800" y="5791200"/>
          <a:ext cx="1169349" cy="990600"/>
        </p:xfrm>
        <a:graphic>
          <a:graphicData uri="http://schemas.openxmlformats.org/presentationml/2006/ole">
            <mc:AlternateContent xmlns:mc="http://schemas.openxmlformats.org/markup-compatibility/2006">
              <mc:Choice xmlns:v="urn:schemas-microsoft-com:vml" Requires="v">
                <p:oleObj spid="_x0000_s51209" name="Graph" r:id="rId9" imgW="3777120" imgH="3127680" progId="Origin50.Graph">
                  <p:embed/>
                </p:oleObj>
              </mc:Choice>
              <mc:Fallback>
                <p:oleObj name="Graph" r:id="rId9" imgW="3777120" imgH="3127680" progId="Origin50.Graph">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28800" y="5791200"/>
                        <a:ext cx="1169349"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pic>
        <p:nvPicPr>
          <p:cNvPr id="53" name="Picture 52" descr="xsw rev..jpg"/>
          <p:cNvPicPr>
            <a:picLocks noChangeAspect="1"/>
          </p:cNvPicPr>
          <p:nvPr/>
        </p:nvPicPr>
        <p:blipFill>
          <a:blip r:embed="rId11"/>
          <a:stretch>
            <a:fillRect/>
          </a:stretch>
        </p:blipFill>
        <p:spPr>
          <a:xfrm>
            <a:off x="1403950" y="1178517"/>
            <a:ext cx="2634650" cy="2021883"/>
          </a:xfrm>
          <a:prstGeom prst="rect">
            <a:avLst/>
          </a:prstGeom>
        </p:spPr>
      </p:pic>
      <p:sp>
        <p:nvSpPr>
          <p:cNvPr id="54" name="TextBox 53"/>
          <p:cNvSpPr txBox="1"/>
          <p:nvPr/>
        </p:nvSpPr>
        <p:spPr>
          <a:xfrm>
            <a:off x="152400" y="1407117"/>
            <a:ext cx="1143000" cy="1569660"/>
          </a:xfrm>
          <a:prstGeom prst="rect">
            <a:avLst/>
          </a:prstGeom>
          <a:noFill/>
        </p:spPr>
        <p:txBody>
          <a:bodyPr wrap="square" rtlCol="0">
            <a:spAutoFit/>
          </a:bodyPr>
          <a:lstStyle/>
          <a:p>
            <a:pPr algn="ctr"/>
            <a:r>
              <a:rPr lang="en-US" sz="1600" b="1" dirty="0" smtClean="0">
                <a:latin typeface="Comic Sans MS" pitchFamily="66" charset="0"/>
                <a:cs typeface="Arial" pitchFamily="34" charset="0"/>
              </a:rPr>
              <a:t>X-ray Standing Wave studies of </a:t>
            </a:r>
            <a:r>
              <a:rPr lang="en-US" sz="1600" b="1" dirty="0" err="1" smtClean="0">
                <a:latin typeface="Comic Sans MS" pitchFamily="66" charset="0"/>
                <a:cs typeface="Arial" pitchFamily="34" charset="0"/>
              </a:rPr>
              <a:t>graphene</a:t>
            </a:r>
            <a:endParaRPr lang="en-US" sz="1600" b="1" dirty="0" smtClean="0">
              <a:latin typeface="Comic Sans MS" pitchFamily="66" charset="0"/>
              <a:cs typeface="Arial" pitchFamily="34" charset="0"/>
            </a:endParaRPr>
          </a:p>
        </p:txBody>
      </p:sp>
      <p:sp>
        <p:nvSpPr>
          <p:cNvPr id="57" name="TextBox 6"/>
          <p:cNvSpPr txBox="1">
            <a:spLocks noChangeArrowheads="1"/>
          </p:cNvSpPr>
          <p:nvPr/>
        </p:nvSpPr>
        <p:spPr bwMode="auto">
          <a:xfrm>
            <a:off x="2514600" y="4114800"/>
            <a:ext cx="1752600" cy="261610"/>
          </a:xfrm>
          <a:prstGeom prst="rect">
            <a:avLst/>
          </a:prstGeom>
          <a:noFill/>
          <a:ln w="9525">
            <a:noFill/>
            <a:miter lim="800000"/>
            <a:headEnd/>
            <a:tailEnd/>
          </a:ln>
        </p:spPr>
        <p:txBody>
          <a:bodyPr wrap="square">
            <a:prstTxWarp prst="textNoShape">
              <a:avLst/>
            </a:prstTxWarp>
            <a:spAutoFit/>
          </a:bodyPr>
          <a:lstStyle/>
          <a:p>
            <a:r>
              <a:rPr lang="en-US" sz="1100" u="sng" dirty="0" smtClean="0">
                <a:latin typeface="Comic Sans MS" pitchFamily="66" charset="0"/>
                <a:cs typeface="Arial"/>
              </a:rPr>
              <a:t>DNA-NP Schematic</a:t>
            </a:r>
            <a:endParaRPr lang="en-US" sz="1100" u="sng" dirty="0">
              <a:latin typeface="Comic Sans MS" pitchFamily="66" charset="0"/>
            </a:endParaRPr>
          </a:p>
        </p:txBody>
      </p:sp>
      <p:sp>
        <p:nvSpPr>
          <p:cNvPr id="58" name="TextBox 6"/>
          <p:cNvSpPr txBox="1">
            <a:spLocks noChangeArrowheads="1"/>
          </p:cNvSpPr>
          <p:nvPr/>
        </p:nvSpPr>
        <p:spPr bwMode="auto">
          <a:xfrm>
            <a:off x="1752600" y="5453390"/>
            <a:ext cx="2819400" cy="261610"/>
          </a:xfrm>
          <a:prstGeom prst="rect">
            <a:avLst/>
          </a:prstGeom>
          <a:noFill/>
          <a:ln w="9525">
            <a:noFill/>
            <a:miter lim="800000"/>
            <a:headEnd/>
            <a:tailEnd/>
          </a:ln>
        </p:spPr>
        <p:txBody>
          <a:bodyPr wrap="square">
            <a:prstTxWarp prst="textNoShape">
              <a:avLst/>
            </a:prstTxWarp>
            <a:spAutoFit/>
          </a:bodyPr>
          <a:lstStyle/>
          <a:p>
            <a:r>
              <a:rPr lang="en-US" sz="1100" u="sng" dirty="0" err="1" smtClean="0">
                <a:latin typeface="Comic Sans MS" pitchFamily="66" charset="0"/>
                <a:cs typeface="Arial"/>
              </a:rPr>
              <a:t>Nanorod</a:t>
            </a:r>
            <a:r>
              <a:rPr lang="en-US" sz="1100" u="sng" dirty="0" smtClean="0">
                <a:latin typeface="Comic Sans MS" pitchFamily="66" charset="0"/>
                <a:cs typeface="Arial"/>
              </a:rPr>
              <a:t> growth and </a:t>
            </a:r>
            <a:r>
              <a:rPr lang="en-US" sz="1100" u="sng" dirty="0" err="1" smtClean="0">
                <a:latin typeface="Comic Sans MS" pitchFamily="66" charset="0"/>
                <a:cs typeface="Arial"/>
              </a:rPr>
              <a:t>functionalization</a:t>
            </a:r>
            <a:r>
              <a:rPr lang="en-US" sz="1100" u="sng" dirty="0" smtClean="0">
                <a:latin typeface="Comic Sans MS" pitchFamily="66" charset="0"/>
                <a:cs typeface="Arial"/>
              </a:rPr>
              <a:t> </a:t>
            </a:r>
            <a:endParaRPr lang="en-US" sz="1100" u="sng" dirty="0">
              <a:latin typeface="Comic Sans MS" pitchFamily="66" charset="0"/>
            </a:endParaRPr>
          </a:p>
        </p:txBody>
      </p:sp>
      <p:sp>
        <p:nvSpPr>
          <p:cNvPr id="59" name="TextBox 6"/>
          <p:cNvSpPr txBox="1">
            <a:spLocks noChangeArrowheads="1"/>
          </p:cNvSpPr>
          <p:nvPr/>
        </p:nvSpPr>
        <p:spPr bwMode="auto">
          <a:xfrm>
            <a:off x="0" y="4114800"/>
            <a:ext cx="2514600" cy="261610"/>
          </a:xfrm>
          <a:prstGeom prst="rect">
            <a:avLst/>
          </a:prstGeom>
          <a:noFill/>
          <a:ln w="9525">
            <a:noFill/>
            <a:miter lim="800000"/>
            <a:headEnd/>
            <a:tailEnd/>
          </a:ln>
        </p:spPr>
        <p:txBody>
          <a:bodyPr wrap="square">
            <a:prstTxWarp prst="textNoShape">
              <a:avLst/>
            </a:prstTxWarp>
            <a:spAutoFit/>
          </a:bodyPr>
          <a:lstStyle/>
          <a:p>
            <a:r>
              <a:rPr lang="en-US" sz="1100" u="sng" dirty="0" smtClean="0">
                <a:latin typeface="Comic Sans MS" pitchFamily="66" charset="0"/>
                <a:cs typeface="Arial"/>
              </a:rPr>
              <a:t>Ion distribution around DNA-NPs</a:t>
            </a:r>
            <a:endParaRPr lang="en-US" sz="1100" u="sng" dirty="0">
              <a:latin typeface="Comic Sans MS" pitchFamily="66" charset="0"/>
            </a:endParaRPr>
          </a:p>
        </p:txBody>
      </p:sp>
      <p:pic>
        <p:nvPicPr>
          <p:cNvPr id="60" name="Picture 59" descr="guena.emf"/>
          <p:cNvPicPr>
            <a:picLocks noChangeAspect="1"/>
          </p:cNvPicPr>
          <p:nvPr/>
        </p:nvPicPr>
        <p:blipFill>
          <a:blip r:embed="rId12"/>
          <a:srcRect t="6466"/>
          <a:stretch>
            <a:fillRect/>
          </a:stretch>
        </p:blipFill>
        <p:spPr>
          <a:xfrm>
            <a:off x="5334000" y="1371600"/>
            <a:ext cx="3276600" cy="2204416"/>
          </a:xfrm>
          <a:prstGeom prst="rect">
            <a:avLst/>
          </a:prstGeom>
        </p:spPr>
      </p:pic>
      <p:sp>
        <p:nvSpPr>
          <p:cNvPr id="61" name="TextBox 60"/>
          <p:cNvSpPr txBox="1"/>
          <p:nvPr/>
        </p:nvSpPr>
        <p:spPr>
          <a:xfrm>
            <a:off x="4724400" y="1143000"/>
            <a:ext cx="6172200" cy="338554"/>
          </a:xfrm>
          <a:prstGeom prst="rect">
            <a:avLst/>
          </a:prstGeom>
          <a:noFill/>
        </p:spPr>
        <p:txBody>
          <a:bodyPr wrap="square" rtlCol="0">
            <a:spAutoFit/>
          </a:bodyPr>
          <a:lstStyle/>
          <a:p>
            <a:r>
              <a:rPr lang="en-US" sz="1600" b="1" dirty="0" err="1" smtClean="0">
                <a:latin typeface="Comic Sans MS" pitchFamily="66" charset="0"/>
              </a:rPr>
              <a:t>Nanoscale</a:t>
            </a:r>
            <a:r>
              <a:rPr lang="en-US" sz="1600" b="1" dirty="0" smtClean="0">
                <a:latin typeface="Comic Sans MS" pitchFamily="66" charset="0"/>
              </a:rPr>
              <a:t> Electrodes for Li-Ion Batteries</a:t>
            </a:r>
            <a:endParaRPr lang="en-US" sz="1600" b="1" dirty="0">
              <a:latin typeface="Comic Sans MS" pitchFamily="66" charset="0"/>
            </a:endParaRPr>
          </a:p>
        </p:txBody>
      </p:sp>
    </p:spTree>
    <p:extLst>
      <p:ext uri="{BB962C8B-B14F-4D97-AF65-F5344CB8AC3E}">
        <p14:creationId xmlns:p14="http://schemas.microsoft.com/office/powerpoint/2010/main" val="183531358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0"/>
            <a:ext cx="9067800" cy="6629400"/>
          </a:xfrm>
        </p:spPr>
        <p:txBody>
          <a:bodyPr/>
          <a:lstStyle/>
          <a:p>
            <a:pPr algn="l" eaLnBrk="1" hangingPunct="1">
              <a:lnSpc>
                <a:spcPct val="130000"/>
              </a:lnSpc>
            </a:pPr>
            <a:r>
              <a:rPr lang="en-US" sz="2800" b="1" dirty="0">
                <a:latin typeface="Comic Sans MS"/>
                <a:ea typeface="ヒラギノ角ゴ Pro W3" charset="0"/>
                <a:cs typeface="Comic Sans MS"/>
              </a:rPr>
              <a:t>Some X-ray Basics:</a:t>
            </a:r>
            <a:r>
              <a:rPr lang="en-US" sz="2000" dirty="0">
                <a:latin typeface="Comic Sans MS"/>
                <a:ea typeface="ヒラギノ角ゴ Pro W3" charset="0"/>
                <a:cs typeface="Comic Sans MS"/>
              </a:rPr>
              <a:t/>
            </a:r>
            <a:br>
              <a:rPr lang="en-US" sz="2000" dirty="0">
                <a:latin typeface="Comic Sans MS"/>
                <a:ea typeface="ヒラギノ角ゴ Pro W3" charset="0"/>
                <a:cs typeface="Comic Sans MS"/>
              </a:rPr>
            </a:br>
            <a:r>
              <a:rPr lang="en-US" sz="2000" dirty="0">
                <a:latin typeface="Comic Sans MS"/>
                <a:ea typeface="ヒラギノ角ゴ Pro W3" charset="0"/>
                <a:cs typeface="Comic Sans MS"/>
              </a:rPr>
              <a:t> </a:t>
            </a:r>
            <a:br>
              <a:rPr lang="en-US" sz="2000" dirty="0">
                <a:latin typeface="Comic Sans MS"/>
                <a:ea typeface="ヒラギノ角ゴ Pro W3" charset="0"/>
                <a:cs typeface="Comic Sans MS"/>
              </a:rPr>
            </a:br>
            <a:r>
              <a:rPr lang="en-US" sz="2400" b="1" dirty="0">
                <a:latin typeface="Comic Sans MS"/>
                <a:ea typeface="ヒラギノ角ゴ Pro W3" charset="0"/>
                <a:cs typeface="Comic Sans MS"/>
              </a:rPr>
              <a:t>Wave</a:t>
            </a:r>
            <a:r>
              <a:rPr lang="en-US" sz="2400" dirty="0">
                <a:latin typeface="Comic Sans MS"/>
                <a:ea typeface="ヒラギノ角ゴ Pro W3" charset="0"/>
                <a:cs typeface="Comic Sans MS"/>
              </a:rPr>
              <a:t> Property </a:t>
            </a:r>
            <a:r>
              <a:rPr lang="en-US" sz="2400" dirty="0" smtClean="0">
                <a:solidFill>
                  <a:srgbClr val="FF0000"/>
                </a:solidFill>
                <a:latin typeface="Wingdings"/>
                <a:ea typeface="Wingdings"/>
                <a:cs typeface="Wingdings"/>
                <a:sym typeface="Wingdings"/>
              </a:rPr>
              <a:t></a:t>
            </a:r>
            <a:r>
              <a:rPr lang="en-US" sz="2400" dirty="0" smtClean="0">
                <a:solidFill>
                  <a:srgbClr val="FF0000"/>
                </a:solidFill>
                <a:latin typeface="Comic Sans MS"/>
                <a:ea typeface="ヒラギノ角ゴ Pro W3" charset="0"/>
                <a:cs typeface="Comic Sans MS"/>
              </a:rPr>
              <a:t>Structural </a:t>
            </a:r>
            <a:r>
              <a:rPr lang="en-US" sz="2400" dirty="0">
                <a:solidFill>
                  <a:srgbClr val="FF0000"/>
                </a:solidFill>
                <a:latin typeface="Comic Sans MS"/>
                <a:ea typeface="ヒラギノ角ゴ Pro W3" charset="0"/>
                <a:cs typeface="Comic Sans MS"/>
              </a:rPr>
              <a:t>Info</a:t>
            </a:r>
            <a:br>
              <a:rPr lang="en-US" sz="2400" dirty="0">
                <a:solidFill>
                  <a:srgbClr val="FF0000"/>
                </a:solidFill>
                <a:latin typeface="Comic Sans MS"/>
                <a:ea typeface="ヒラギノ角ゴ Pro W3" charset="0"/>
                <a:cs typeface="Comic Sans MS"/>
              </a:rPr>
            </a:br>
            <a:r>
              <a:rPr lang="en-US" sz="2400" dirty="0">
                <a:latin typeface="Comic Sans MS"/>
                <a:ea typeface="ヒラギノ角ゴ Pro W3" charset="0"/>
                <a:cs typeface="Comic Sans MS"/>
              </a:rPr>
              <a:t> </a:t>
            </a:r>
            <a:r>
              <a:rPr lang="en-US" sz="2400" dirty="0" err="1" smtClean="0">
                <a:latin typeface="Lucida Grande"/>
                <a:ea typeface="Lucida Grande"/>
                <a:cs typeface="Lucida Grande"/>
              </a:rPr>
              <a:t>λ</a:t>
            </a:r>
            <a:r>
              <a:rPr lang="en-US" sz="2400" dirty="0" smtClean="0">
                <a:latin typeface="Lucida Grande"/>
                <a:ea typeface="Lucida Grande"/>
                <a:cs typeface="Lucida Grande"/>
              </a:rPr>
              <a:t> </a:t>
            </a:r>
            <a:r>
              <a:rPr lang="en-US" sz="2400" dirty="0" smtClean="0">
                <a:latin typeface="Comic Sans MS"/>
                <a:ea typeface="ヒラギノ角ゴ Pro W3" charset="0"/>
                <a:cs typeface="Comic Sans MS"/>
              </a:rPr>
              <a:t>= </a:t>
            </a:r>
            <a:r>
              <a:rPr lang="en-US" sz="2400" dirty="0">
                <a:latin typeface="Comic Sans MS"/>
                <a:ea typeface="ヒラギノ角ゴ Pro W3" charset="0"/>
                <a:cs typeface="Comic Sans MS"/>
              </a:rPr>
              <a:t>0.1 to 10 </a:t>
            </a:r>
            <a:r>
              <a:rPr lang="en-US" sz="2400" dirty="0" err="1">
                <a:latin typeface="Comic Sans MS"/>
                <a:ea typeface="ヒラギノ角ゴ Pro W3" charset="0"/>
                <a:cs typeface="Comic Sans MS"/>
              </a:rPr>
              <a:t>Å</a:t>
            </a:r>
            <a:r>
              <a:rPr lang="en-US" sz="2400" dirty="0">
                <a:latin typeface="Comic Sans MS"/>
                <a:ea typeface="ヒラギノ角ゴ Pro W3" charset="0"/>
                <a:cs typeface="Comic Sans MS"/>
              </a:rPr>
              <a:t> wavelength E-M radiation</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X-rays scatter coherently from electrons</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a:r>
            <a:br>
              <a:rPr lang="en-US" sz="2400" dirty="0">
                <a:latin typeface="Comic Sans MS"/>
                <a:ea typeface="ヒラギノ角ゴ Pro W3" charset="0"/>
                <a:cs typeface="Comic Sans MS"/>
              </a:rPr>
            </a:br>
            <a:r>
              <a:rPr lang="en-US" sz="2400" b="1" dirty="0">
                <a:latin typeface="Comic Sans MS"/>
                <a:ea typeface="ヒラギノ角ゴ Pro W3" charset="0"/>
                <a:cs typeface="Comic Sans MS"/>
              </a:rPr>
              <a:t>Particle </a:t>
            </a:r>
            <a:r>
              <a:rPr lang="en-US" sz="2400" dirty="0">
                <a:latin typeface="Comic Sans MS"/>
                <a:ea typeface="ヒラギノ角ゴ Pro W3" charset="0"/>
                <a:cs typeface="Comic Sans MS"/>
              </a:rPr>
              <a:t>Property </a:t>
            </a:r>
            <a:r>
              <a:rPr lang="en-US" sz="2400" dirty="0" smtClean="0">
                <a:solidFill>
                  <a:srgbClr val="FF0000"/>
                </a:solidFill>
                <a:latin typeface="Wingdings"/>
                <a:ea typeface="Wingdings"/>
                <a:cs typeface="Wingdings"/>
                <a:sym typeface="Wingdings"/>
              </a:rPr>
              <a:t></a:t>
            </a:r>
            <a:r>
              <a:rPr lang="en-US" sz="2400" dirty="0" smtClean="0">
                <a:solidFill>
                  <a:srgbClr val="FF0000"/>
                </a:solidFill>
                <a:latin typeface="Comic Sans MS"/>
                <a:ea typeface="ヒラギノ角ゴ Pro W3" charset="0"/>
                <a:cs typeface="Comic Sans MS"/>
              </a:rPr>
              <a:t>Compositional </a:t>
            </a:r>
            <a:r>
              <a:rPr lang="en-US" sz="2400" dirty="0">
                <a:solidFill>
                  <a:srgbClr val="FF0000"/>
                </a:solidFill>
                <a:latin typeface="Comic Sans MS"/>
                <a:ea typeface="ヒラギノ角ゴ Pro W3" charset="0"/>
                <a:cs typeface="Comic Sans MS"/>
              </a:rPr>
              <a:t>Info</a:t>
            </a:r>
            <a:r>
              <a:rPr lang="en-US" sz="2400" dirty="0">
                <a:latin typeface="Comic Sans MS"/>
                <a:ea typeface="ヒラギノ角ゴ Pro W3" charset="0"/>
                <a:cs typeface="Comic Sans MS"/>
              </a:rPr>
              <a:t> </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a:t>
            </a:r>
            <a:r>
              <a:rPr lang="en-US" sz="2400" dirty="0" smtClean="0">
                <a:latin typeface="Comic Sans MS"/>
                <a:ea typeface="ヒラギノ角ゴ Pro W3" charset="0"/>
                <a:cs typeface="Comic Sans MS"/>
              </a:rPr>
              <a:t>E</a:t>
            </a:r>
            <a:r>
              <a:rPr lang="en-US" sz="2400" baseline="-25000" dirty="0" smtClean="0">
                <a:latin typeface="Lucida Grande"/>
                <a:ea typeface="Lucida Grande"/>
                <a:cs typeface="Lucida Grande"/>
              </a:rPr>
              <a:t>ϒ </a:t>
            </a:r>
            <a:r>
              <a:rPr lang="en-US" sz="2400" dirty="0" smtClean="0">
                <a:latin typeface="Comic Sans MS"/>
                <a:ea typeface="ヒラギノ角ゴ Pro W3" charset="0"/>
                <a:cs typeface="Comic Sans MS"/>
              </a:rPr>
              <a:t>= </a:t>
            </a:r>
            <a:r>
              <a:rPr lang="en-US" sz="2400" dirty="0">
                <a:latin typeface="Comic Sans MS"/>
                <a:ea typeface="ヒラギノ角ゴ Pro W3" charset="0"/>
                <a:cs typeface="Comic Sans MS"/>
              </a:rPr>
              <a:t>1 to 100 </a:t>
            </a:r>
            <a:r>
              <a:rPr lang="en-US" sz="2400" dirty="0" err="1">
                <a:latin typeface="Comic Sans MS"/>
                <a:ea typeface="ヒラギノ角ゴ Pro W3" charset="0"/>
                <a:cs typeface="Comic Sans MS"/>
              </a:rPr>
              <a:t>keV</a:t>
            </a:r>
            <a:r>
              <a:rPr lang="en-US" sz="2400" dirty="0">
                <a:latin typeface="Comic Sans MS"/>
                <a:ea typeface="ヒラギノ角ゴ Pro W3" charset="0"/>
                <a:cs typeface="Comic Sans MS"/>
              </a:rPr>
              <a:t> energy  </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Photo effect: Inner shell (K, L) ionization</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XRF </a:t>
            </a:r>
            <a:r>
              <a:rPr lang="en-US" sz="2400" dirty="0" smtClean="0">
                <a:latin typeface="Comic Sans MS"/>
                <a:ea typeface="ヒラギノ角ゴ Pro W3" charset="0"/>
                <a:cs typeface="Comic Sans MS"/>
              </a:rPr>
              <a:t>: </a:t>
            </a:r>
            <a:r>
              <a:rPr lang="en-US" sz="2400" dirty="0">
                <a:latin typeface="Comic Sans MS"/>
                <a:ea typeface="ヒラギノ角ゴ Pro W3" charset="0"/>
                <a:cs typeface="Comic Sans MS"/>
              </a:rPr>
              <a:t>Decay of excited ion to ground state by</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characteristic XRF emission</a:t>
            </a:r>
            <a:r>
              <a:rPr lang="en-US" sz="2000" dirty="0">
                <a:latin typeface="Comic Sans MS"/>
                <a:ea typeface="ヒラギノ角ゴ Pro W3" charset="0"/>
                <a:cs typeface="Comic Sans MS"/>
              </a:rPr>
              <a:t/>
            </a:r>
            <a:br>
              <a:rPr lang="en-US" sz="2000" dirty="0">
                <a:latin typeface="Comic Sans MS"/>
                <a:ea typeface="ヒラギノ角ゴ Pro W3" charset="0"/>
                <a:cs typeface="Comic Sans MS"/>
              </a:rPr>
            </a:br>
            <a:endParaRPr lang="en-US" sz="2000" dirty="0">
              <a:latin typeface="Comic Sans MS"/>
              <a:ea typeface="ヒラギノ角ゴ Pro W3" charset="0"/>
              <a:cs typeface="Comic Sans MS"/>
            </a:endParaRPr>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990600"/>
            <a:ext cx="2463800" cy="1117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28600"/>
            <a:ext cx="390048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 Box 1037"/>
          <p:cNvSpPr txBox="1">
            <a:spLocks noChangeArrowheads="1"/>
          </p:cNvSpPr>
          <p:nvPr/>
        </p:nvSpPr>
        <p:spPr bwMode="auto">
          <a:xfrm>
            <a:off x="381000" y="76200"/>
            <a:ext cx="5867400" cy="5386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0"/>
                <a:cs typeface="ヒラギノ角ゴ Pro W3" charset="0"/>
              </a:defRPr>
            </a:lvl1pPr>
            <a:lvl2pPr marL="37931725" indent="-37474525">
              <a:defRPr sz="2400">
                <a:solidFill>
                  <a:schemeClr val="tx1"/>
                </a:solidFill>
                <a:latin typeface="Times" charset="0"/>
                <a:ea typeface="ヒラギノ角ゴ Pro W3" charset="0"/>
                <a:cs typeface="ヒラギノ角ゴ Pro W3" charset="0"/>
              </a:defRPr>
            </a:lvl2pPr>
            <a:lvl3pPr>
              <a:defRPr sz="2400">
                <a:solidFill>
                  <a:schemeClr val="tx1"/>
                </a:solidFill>
                <a:latin typeface="Times" charset="0"/>
                <a:ea typeface="ヒラギノ角ゴ Pro W3" charset="0"/>
                <a:cs typeface="ヒラギノ角ゴ Pro W3" charset="0"/>
              </a:defRPr>
            </a:lvl3pPr>
            <a:lvl4pPr>
              <a:defRPr sz="2400">
                <a:solidFill>
                  <a:schemeClr val="tx1"/>
                </a:solidFill>
                <a:latin typeface="Times" charset="0"/>
                <a:ea typeface="ヒラギノ角ゴ Pro W3" charset="0"/>
                <a:cs typeface="ヒラギノ角ゴ Pro W3" charset="0"/>
              </a:defRPr>
            </a:lvl4pPr>
            <a:lvl5pPr>
              <a:defRPr sz="2400">
                <a:solidFill>
                  <a:schemeClr val="tx1"/>
                </a:solidFill>
                <a:latin typeface="Times"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9pPr>
          </a:lstStyle>
          <a:p>
            <a:r>
              <a:rPr lang="en-US" sz="3200" b="1" dirty="0">
                <a:solidFill>
                  <a:srgbClr val="FF0000"/>
                </a:solidFill>
                <a:latin typeface="Comic Sans MS"/>
                <a:cs typeface="Comic Sans MS"/>
              </a:rPr>
              <a:t>X-ray Vision</a:t>
            </a:r>
            <a:endParaRPr lang="en-US" sz="3200" dirty="0">
              <a:latin typeface="Comic Sans MS"/>
              <a:cs typeface="Comic Sans MS"/>
            </a:endParaRPr>
          </a:p>
          <a:p>
            <a:endParaRPr lang="en-US" dirty="0">
              <a:latin typeface="Comic Sans MS"/>
              <a:cs typeface="Comic Sans MS"/>
            </a:endParaRPr>
          </a:p>
          <a:p>
            <a:r>
              <a:rPr lang="en-US" b="1" dirty="0" smtClean="0">
                <a:latin typeface="Comic Sans MS"/>
                <a:cs typeface="Comic Sans MS"/>
              </a:rPr>
              <a:t>Advantage:</a:t>
            </a:r>
            <a:endParaRPr lang="en-US" dirty="0">
              <a:latin typeface="Comic Sans MS"/>
              <a:cs typeface="Comic Sans MS"/>
            </a:endParaRPr>
          </a:p>
          <a:p>
            <a:r>
              <a:rPr lang="en-US" dirty="0">
                <a:latin typeface="Comic Sans MS"/>
                <a:cs typeface="Comic Sans MS"/>
              </a:rPr>
              <a:t>  Weak interaction with matter</a:t>
            </a:r>
          </a:p>
          <a:p>
            <a:r>
              <a:rPr lang="en-US" dirty="0">
                <a:latin typeface="Comic Sans MS"/>
                <a:cs typeface="Comic Sans MS"/>
              </a:rPr>
              <a:t>      High penetrating power</a:t>
            </a:r>
          </a:p>
          <a:p>
            <a:r>
              <a:rPr lang="en-US" dirty="0">
                <a:latin typeface="Comic Sans MS"/>
                <a:cs typeface="Comic Sans MS"/>
                <a:sym typeface="Symbol" charset="0"/>
              </a:rPr>
              <a:t>	</a:t>
            </a:r>
            <a:r>
              <a:rPr lang="en-US" b="1" dirty="0">
                <a:latin typeface="Comic Sans MS"/>
                <a:cs typeface="Comic Sans MS"/>
                <a:sym typeface="Symbol" charset="0"/>
              </a:rPr>
              <a:t></a:t>
            </a:r>
            <a:r>
              <a:rPr lang="en-US" dirty="0">
                <a:latin typeface="Comic Sans MS"/>
                <a:cs typeface="Comic Sans MS"/>
              </a:rPr>
              <a:t>In situ analysis</a:t>
            </a:r>
          </a:p>
          <a:p>
            <a:r>
              <a:rPr lang="en-US" dirty="0">
                <a:latin typeface="Comic Sans MS"/>
                <a:cs typeface="Comic Sans MS"/>
              </a:rPr>
              <a:t>           </a:t>
            </a:r>
            <a:r>
              <a:rPr lang="en-US" b="1" dirty="0">
                <a:latin typeface="Comic Sans MS"/>
                <a:cs typeface="Comic Sans MS"/>
                <a:sym typeface="Symbol" charset="0"/>
              </a:rPr>
              <a:t> </a:t>
            </a:r>
            <a:r>
              <a:rPr lang="en-US" dirty="0">
                <a:latin typeface="Comic Sans MS"/>
                <a:cs typeface="Comic Sans MS"/>
              </a:rPr>
              <a:t>Buried structures</a:t>
            </a:r>
          </a:p>
          <a:p>
            <a:endParaRPr lang="en-US" dirty="0">
              <a:latin typeface="Comic Sans MS"/>
              <a:cs typeface="Comic Sans MS"/>
            </a:endParaRPr>
          </a:p>
          <a:p>
            <a:r>
              <a:rPr lang="en-US" dirty="0">
                <a:latin typeface="Comic Sans MS"/>
                <a:cs typeface="Comic Sans MS"/>
              </a:rPr>
              <a:t>  Atomic-scale resolution</a:t>
            </a:r>
          </a:p>
          <a:p>
            <a:endParaRPr lang="en-US" dirty="0">
              <a:latin typeface="Comic Sans MS"/>
              <a:cs typeface="Comic Sans MS"/>
            </a:endParaRPr>
          </a:p>
          <a:p>
            <a:r>
              <a:rPr lang="en-US" b="1" dirty="0" smtClean="0">
                <a:latin typeface="Comic Sans MS"/>
                <a:cs typeface="Comic Sans MS"/>
              </a:rPr>
              <a:t>Problem:</a:t>
            </a:r>
            <a:endParaRPr lang="en-US" dirty="0">
              <a:latin typeface="Comic Sans MS"/>
              <a:cs typeface="Comic Sans MS"/>
            </a:endParaRPr>
          </a:p>
          <a:p>
            <a:r>
              <a:rPr lang="en-US" dirty="0">
                <a:latin typeface="Comic Sans MS"/>
                <a:cs typeface="Comic Sans MS"/>
              </a:rPr>
              <a:t> Weak interaction with matter</a:t>
            </a:r>
          </a:p>
          <a:p>
            <a:r>
              <a:rPr lang="en-US" dirty="0">
                <a:latin typeface="Comic Sans MS"/>
                <a:cs typeface="Comic Sans MS"/>
              </a:rPr>
              <a:t>      </a:t>
            </a:r>
            <a:r>
              <a:rPr lang="en-US" dirty="0" smtClean="0">
                <a:latin typeface="Comic Sans MS"/>
                <a:cs typeface="Comic Sans MS"/>
              </a:rPr>
              <a:t> </a:t>
            </a:r>
            <a:r>
              <a:rPr lang="en-US" b="1" dirty="0" smtClean="0">
                <a:latin typeface="Comic Sans MS"/>
                <a:cs typeface="Comic Sans MS"/>
                <a:sym typeface="Symbol" charset="0"/>
              </a:rPr>
              <a:t> </a:t>
            </a:r>
            <a:r>
              <a:rPr lang="en-US" dirty="0" smtClean="0">
                <a:latin typeface="Comic Sans MS"/>
                <a:cs typeface="Comic Sans MS"/>
              </a:rPr>
              <a:t>weak signal</a:t>
            </a:r>
            <a:endParaRPr lang="en-US" dirty="0">
              <a:latin typeface="Comic Sans MS"/>
              <a:cs typeface="Comic Sans MS"/>
            </a:endParaRPr>
          </a:p>
          <a:p>
            <a:endParaRPr lang="en-US" dirty="0">
              <a:latin typeface="Comic Sans MS"/>
              <a:cs typeface="Comic Sans MS"/>
            </a:endParaRPr>
          </a:p>
        </p:txBody>
      </p:sp>
      <p:sp>
        <p:nvSpPr>
          <p:cNvPr id="2" name="TextBox 1"/>
          <p:cNvSpPr txBox="1"/>
          <p:nvPr/>
        </p:nvSpPr>
        <p:spPr>
          <a:xfrm>
            <a:off x="914400" y="5410200"/>
            <a:ext cx="7653132" cy="646331"/>
          </a:xfrm>
          <a:prstGeom prst="rect">
            <a:avLst/>
          </a:prstGeom>
          <a:noFill/>
        </p:spPr>
        <p:txBody>
          <a:bodyPr wrap="none" rtlCol="0">
            <a:spAutoFit/>
          </a:bodyPr>
          <a:lstStyle/>
          <a:p>
            <a:r>
              <a:rPr lang="en-US" sz="3600" b="1" dirty="0" smtClean="0">
                <a:solidFill>
                  <a:srgbClr val="660066"/>
                </a:solidFill>
                <a:latin typeface="Comic Sans MS"/>
                <a:cs typeface="Comic Sans MS"/>
              </a:rPr>
              <a:t> Need very intense X-ray source</a:t>
            </a:r>
            <a:endParaRPr lang="en-US" sz="36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SR_Isaacs_1_Page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4288"/>
            <a:ext cx="9118600" cy="682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600200"/>
            <a:ext cx="5514065" cy="373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8600" y="152400"/>
            <a:ext cx="8211378" cy="523220"/>
          </a:xfrm>
          <a:prstGeom prst="rect">
            <a:avLst/>
          </a:prstGeom>
          <a:noFill/>
        </p:spPr>
        <p:txBody>
          <a:bodyPr wrap="none" rtlCol="0">
            <a:spAutoFit/>
          </a:bodyPr>
          <a:lstStyle/>
          <a:p>
            <a:r>
              <a:rPr lang="en-US" sz="2800" dirty="0" smtClean="0">
                <a:latin typeface="Comic Sans MS"/>
                <a:cs typeface="Comic Sans MS"/>
              </a:rPr>
              <a:t>Brightest X-ray Source in Western Hemisphere</a:t>
            </a:r>
            <a:endParaRPr lang="en-US" sz="2800" dirty="0">
              <a:latin typeface="Comic Sans MS"/>
              <a:cs typeface="Comic Sans MS"/>
            </a:endParaRPr>
          </a:p>
        </p:txBody>
      </p:sp>
      <p:sp>
        <p:nvSpPr>
          <p:cNvPr id="4" name="TextBox 3"/>
          <p:cNvSpPr txBox="1"/>
          <p:nvPr/>
        </p:nvSpPr>
        <p:spPr>
          <a:xfrm>
            <a:off x="1828800" y="914400"/>
            <a:ext cx="5363768" cy="584776"/>
          </a:xfrm>
          <a:prstGeom prst="rect">
            <a:avLst/>
          </a:prstGeom>
          <a:noFill/>
        </p:spPr>
        <p:txBody>
          <a:bodyPr wrap="none" rtlCol="0">
            <a:spAutoFit/>
          </a:bodyPr>
          <a:lstStyle/>
          <a:p>
            <a:r>
              <a:rPr lang="en-US" sz="3200" dirty="0" smtClean="0">
                <a:latin typeface="Comic Sans MS"/>
                <a:cs typeface="Comic Sans MS"/>
              </a:rPr>
              <a:t>=  Advanced Photon Source</a:t>
            </a:r>
            <a:endParaRPr lang="en-US" sz="3200" dirty="0">
              <a:latin typeface="Comic Sans MS"/>
              <a:cs typeface="Comic Sans MS"/>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191000"/>
            <a:ext cx="3439091"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657600" y="5562600"/>
            <a:ext cx="4673600" cy="830997"/>
          </a:xfrm>
          <a:prstGeom prst="rect">
            <a:avLst/>
          </a:prstGeom>
          <a:noFill/>
        </p:spPr>
        <p:txBody>
          <a:bodyPr wrap="square" rtlCol="0">
            <a:spAutoFit/>
          </a:bodyPr>
          <a:lstStyle/>
          <a:p>
            <a:r>
              <a:rPr lang="en-US" dirty="0" smtClean="0">
                <a:latin typeface="Comic Sans MS"/>
                <a:cs typeface="Comic Sans MS"/>
              </a:rPr>
              <a:t>relativistic electrons pass thru periodic magnetic array </a:t>
            </a:r>
            <a:endParaRPr lang="en-US" dirty="0">
              <a:latin typeface="Comic Sans MS"/>
              <a:cs typeface="Comic Sans MS"/>
            </a:endParaRPr>
          </a:p>
        </p:txBody>
      </p:sp>
      <p:sp>
        <p:nvSpPr>
          <p:cNvPr id="7" name="TextBox 6"/>
          <p:cNvSpPr txBox="1"/>
          <p:nvPr/>
        </p:nvSpPr>
        <p:spPr>
          <a:xfrm>
            <a:off x="457200" y="3962400"/>
            <a:ext cx="2667000" cy="461665"/>
          </a:xfrm>
          <a:prstGeom prst="rect">
            <a:avLst/>
          </a:prstGeom>
          <a:solidFill>
            <a:schemeClr val="bg1"/>
          </a:solidFill>
        </p:spPr>
        <p:txBody>
          <a:bodyPr wrap="square" rtlCol="0">
            <a:spAutoFit/>
          </a:bodyPr>
          <a:lstStyle/>
          <a:p>
            <a:r>
              <a:rPr lang="en-US" dirty="0" err="1" smtClean="0">
                <a:latin typeface="Comic Sans MS"/>
                <a:cs typeface="Comic Sans MS"/>
              </a:rPr>
              <a:t>Undulator</a:t>
            </a:r>
            <a:r>
              <a:rPr lang="en-US" dirty="0" smtClean="0">
                <a:latin typeface="Comic Sans MS"/>
                <a:cs typeface="Comic Sans MS"/>
              </a:rPr>
              <a:t> Device    </a:t>
            </a:r>
            <a:endParaRPr lang="en-US" dirty="0">
              <a:latin typeface="Comic Sans MS"/>
              <a:cs typeface="Comic Sans MS"/>
            </a:endParaRPr>
          </a:p>
        </p:txBody>
      </p:sp>
    </p:spTree>
    <p:extLst>
      <p:ext uri="{BB962C8B-B14F-4D97-AF65-F5344CB8AC3E}">
        <p14:creationId xmlns:p14="http://schemas.microsoft.com/office/powerpoint/2010/main" val="25154025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901043" cy="1143000"/>
          </a:xfrm>
        </p:spPr>
        <p:txBody>
          <a:bodyPr/>
          <a:lstStyle/>
          <a:p>
            <a:r>
              <a:rPr lang="en-US" dirty="0" smtClean="0">
                <a:effectLst>
                  <a:outerShdw blurRad="50800" dist="38100" dir="2700000" algn="tl" rotWithShape="0">
                    <a:prstClr val="black">
                      <a:alpha val="40000"/>
                    </a:prstClr>
                  </a:outerShdw>
                </a:effectLst>
                <a:latin typeface="Comic Sans MS"/>
                <a:cs typeface="Comic Sans MS"/>
              </a:rPr>
              <a:t>Argonne National Laboratory</a:t>
            </a:r>
            <a:endParaRPr lang="en-US" dirty="0">
              <a:effectLst>
                <a:outerShdw blurRad="50800" dist="38100" dir="2700000" algn="tl" rotWithShape="0">
                  <a:prstClr val="black">
                    <a:alpha val="40000"/>
                  </a:prstClr>
                </a:outerShdw>
              </a:effectLst>
              <a:latin typeface="Comic Sans MS"/>
              <a:cs typeface="Comic Sans MS"/>
            </a:endParaRPr>
          </a:p>
        </p:txBody>
      </p:sp>
      <p:pic>
        <p:nvPicPr>
          <p:cNvPr id="7" name="Picture 6"/>
          <p:cNvPicPr>
            <a:picLocks noChangeAspect="1"/>
          </p:cNvPicPr>
          <p:nvPr/>
        </p:nvPicPr>
        <p:blipFill>
          <a:blip r:embed="rId2"/>
          <a:stretch>
            <a:fillRect/>
          </a:stretch>
        </p:blipFill>
        <p:spPr>
          <a:xfrm>
            <a:off x="5647136" y="2569626"/>
            <a:ext cx="3105622" cy="3824818"/>
          </a:xfrm>
          <a:prstGeom prst="rect">
            <a:avLst/>
          </a:prstGeom>
        </p:spPr>
      </p:pic>
      <p:sp>
        <p:nvSpPr>
          <p:cNvPr id="8" name="TextBox 7"/>
          <p:cNvSpPr txBox="1"/>
          <p:nvPr/>
        </p:nvSpPr>
        <p:spPr>
          <a:xfrm>
            <a:off x="7869704" y="2211349"/>
            <a:ext cx="578028" cy="400110"/>
          </a:xfrm>
          <a:prstGeom prst="rect">
            <a:avLst/>
          </a:prstGeom>
          <a:noFill/>
        </p:spPr>
        <p:txBody>
          <a:bodyPr wrap="none" lIns="91435" tIns="45718" rIns="91435" bIns="45718" rtlCol="0">
            <a:spAutoFit/>
          </a:bodyPr>
          <a:lstStyle/>
          <a:p>
            <a:r>
              <a:rPr lang="en-US" sz="2000" b="1" dirty="0">
                <a:solidFill>
                  <a:srgbClr val="800080"/>
                </a:solidFill>
                <a:latin typeface="Comic Sans MS"/>
                <a:cs typeface="Comic Sans MS"/>
              </a:rPr>
              <a:t>NU</a:t>
            </a:r>
          </a:p>
        </p:txBody>
      </p:sp>
      <p:sp>
        <p:nvSpPr>
          <p:cNvPr id="9" name="TextBox 8"/>
          <p:cNvSpPr txBox="1"/>
          <p:nvPr/>
        </p:nvSpPr>
        <p:spPr>
          <a:xfrm>
            <a:off x="4929222" y="6104309"/>
            <a:ext cx="717915" cy="400110"/>
          </a:xfrm>
          <a:prstGeom prst="rect">
            <a:avLst/>
          </a:prstGeom>
          <a:noFill/>
        </p:spPr>
        <p:txBody>
          <a:bodyPr wrap="none" lIns="91435" tIns="45718" rIns="91435" bIns="45718" rtlCol="0">
            <a:spAutoFit/>
          </a:bodyPr>
          <a:lstStyle/>
          <a:p>
            <a:r>
              <a:rPr lang="en-US" sz="2000" b="1" dirty="0">
                <a:solidFill>
                  <a:srgbClr val="008000"/>
                </a:solidFill>
                <a:latin typeface="Comic Sans MS"/>
                <a:cs typeface="Comic Sans MS"/>
              </a:rPr>
              <a:t>ANL</a:t>
            </a:r>
          </a:p>
        </p:txBody>
      </p:sp>
      <p:sp>
        <p:nvSpPr>
          <p:cNvPr id="11" name="TextBox 10"/>
          <p:cNvSpPr txBox="1"/>
          <p:nvPr/>
        </p:nvSpPr>
        <p:spPr>
          <a:xfrm>
            <a:off x="6048997" y="3531792"/>
            <a:ext cx="738704" cy="400110"/>
          </a:xfrm>
          <a:prstGeom prst="rect">
            <a:avLst/>
          </a:prstGeom>
          <a:noFill/>
        </p:spPr>
        <p:txBody>
          <a:bodyPr wrap="none" lIns="91435" tIns="45718" rIns="91435" bIns="45718" rtlCol="0">
            <a:spAutoFit/>
          </a:bodyPr>
          <a:lstStyle/>
          <a:p>
            <a:r>
              <a:rPr lang="en-US" sz="2000" b="1" dirty="0">
                <a:solidFill>
                  <a:srgbClr val="FF0000"/>
                </a:solidFill>
                <a:latin typeface="Comic Sans MS"/>
                <a:cs typeface="Comic Sans MS"/>
              </a:rPr>
              <a:t>ORD</a:t>
            </a:r>
          </a:p>
        </p:txBody>
      </p:sp>
      <p:pic>
        <p:nvPicPr>
          <p:cNvPr id="10" name="Picture 10" descr="P1010002 1"/>
          <p:cNvPicPr>
            <a:picLocks noChangeAspect="1" noChangeArrowheads="1"/>
          </p:cNvPicPr>
          <p:nvPr/>
        </p:nvPicPr>
        <p:blipFill>
          <a:blip r:embed="rId3">
            <a:extLst>
              <a:ext uri="{28A0092B-C50C-407E-A947-70E740481C1C}">
                <a14:useLocalDpi xmlns:a14="http://schemas.microsoft.com/office/drawing/2010/main" val="0"/>
              </a:ext>
            </a:extLst>
          </a:blip>
          <a:srcRect l="8861" t="8440" r="8861" b="17299"/>
          <a:stretch>
            <a:fillRect/>
          </a:stretch>
        </p:blipFill>
        <p:spPr bwMode="auto">
          <a:xfrm>
            <a:off x="304800" y="2971800"/>
            <a:ext cx="4179144" cy="28298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0" y="2362200"/>
            <a:ext cx="2180906" cy="400110"/>
          </a:xfrm>
          <a:prstGeom prst="rect">
            <a:avLst/>
          </a:prstGeom>
          <a:noFill/>
        </p:spPr>
        <p:txBody>
          <a:bodyPr wrap="none" lIns="91435" tIns="45718" rIns="91435" bIns="45718" rtlCol="0">
            <a:spAutoFit/>
          </a:bodyPr>
          <a:lstStyle/>
          <a:p>
            <a:r>
              <a:rPr lang="en-GB" sz="2000" dirty="0">
                <a:latin typeface="Comic Sans MS"/>
                <a:cs typeface="Comic Sans MS"/>
              </a:rPr>
              <a:t>NU-ANL Carpool</a:t>
            </a:r>
          </a:p>
        </p:txBody>
      </p:sp>
      <p:sp>
        <p:nvSpPr>
          <p:cNvPr id="5" name="TextBox 4"/>
          <p:cNvSpPr txBox="1"/>
          <p:nvPr/>
        </p:nvSpPr>
        <p:spPr>
          <a:xfrm>
            <a:off x="1219200" y="1371600"/>
            <a:ext cx="5155828" cy="461665"/>
          </a:xfrm>
          <a:prstGeom prst="rect">
            <a:avLst/>
          </a:prstGeom>
          <a:noFill/>
        </p:spPr>
        <p:txBody>
          <a:bodyPr wrap="none" rtlCol="0">
            <a:spAutoFit/>
          </a:bodyPr>
          <a:lstStyle/>
          <a:p>
            <a:r>
              <a:rPr lang="en-US" dirty="0" smtClean="0">
                <a:latin typeface="Comic Sans MS"/>
                <a:cs typeface="Comic Sans MS"/>
              </a:rPr>
              <a:t>Funded by US Dept. of Energy Lab</a:t>
            </a:r>
          </a:p>
        </p:txBody>
      </p:sp>
    </p:spTree>
    <p:extLst>
      <p:ext uri="{BB962C8B-B14F-4D97-AF65-F5344CB8AC3E}">
        <p14:creationId xmlns:p14="http://schemas.microsoft.com/office/powerpoint/2010/main" val="142469545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b="6826"/>
          <a:stretch/>
        </p:blipFill>
        <p:spPr>
          <a:xfrm>
            <a:off x="46608" y="764103"/>
            <a:ext cx="9144000" cy="4909881"/>
          </a:xfrm>
          <a:prstGeom prst="rect">
            <a:avLst/>
          </a:prstGeom>
        </p:spPr>
      </p:pic>
      <p:sp>
        <p:nvSpPr>
          <p:cNvPr id="5" name="TextBox 4"/>
          <p:cNvSpPr txBox="1"/>
          <p:nvPr/>
        </p:nvSpPr>
        <p:spPr>
          <a:xfrm>
            <a:off x="384628" y="136591"/>
            <a:ext cx="8467959" cy="492443"/>
          </a:xfrm>
          <a:prstGeom prst="rect">
            <a:avLst/>
          </a:prstGeom>
          <a:noFill/>
        </p:spPr>
        <p:txBody>
          <a:bodyPr wrap="none" rtlCol="0">
            <a:spAutoFit/>
          </a:bodyPr>
          <a:lstStyle/>
          <a:p>
            <a:r>
              <a:rPr lang="en-US" sz="2600" dirty="0" smtClean="0">
                <a:solidFill>
                  <a:schemeClr val="tx2"/>
                </a:solidFill>
              </a:rPr>
              <a:t>Simultaneous SAXS-MAXS-WAXS at DND-CAT/APS</a:t>
            </a:r>
            <a:endParaRPr lang="en-US" sz="2600" dirty="0">
              <a:solidFill>
                <a:schemeClr val="tx2"/>
              </a:solidFill>
            </a:endParaRPr>
          </a:p>
        </p:txBody>
      </p:sp>
      <p:sp>
        <p:nvSpPr>
          <p:cNvPr id="6" name="TextBox 5"/>
          <p:cNvSpPr txBox="1"/>
          <p:nvPr/>
        </p:nvSpPr>
        <p:spPr>
          <a:xfrm>
            <a:off x="6665012" y="1596176"/>
            <a:ext cx="2595783" cy="1200328"/>
          </a:xfrm>
          <a:prstGeom prst="rect">
            <a:avLst/>
          </a:prstGeom>
          <a:noFill/>
        </p:spPr>
        <p:txBody>
          <a:bodyPr wrap="none" rtlCol="0">
            <a:spAutoFit/>
          </a:bodyPr>
          <a:lstStyle/>
          <a:p>
            <a:r>
              <a:rPr lang="en-US" dirty="0" smtClean="0"/>
              <a:t>Capillary Tube</a:t>
            </a:r>
          </a:p>
          <a:p>
            <a:r>
              <a:rPr lang="en-US" dirty="0" smtClean="0"/>
              <a:t> with flowing</a:t>
            </a:r>
          </a:p>
          <a:p>
            <a:r>
              <a:rPr lang="en-US" dirty="0" smtClean="0"/>
              <a:t>Sample Solution </a:t>
            </a:r>
            <a:endParaRPr lang="en-US" dirty="0"/>
          </a:p>
        </p:txBody>
      </p:sp>
      <p:sp>
        <p:nvSpPr>
          <p:cNvPr id="7" name="TextBox 6"/>
          <p:cNvSpPr txBox="1"/>
          <p:nvPr/>
        </p:nvSpPr>
        <p:spPr>
          <a:xfrm>
            <a:off x="181574" y="613126"/>
            <a:ext cx="3542857" cy="461665"/>
          </a:xfrm>
          <a:prstGeom prst="rect">
            <a:avLst/>
          </a:prstGeom>
          <a:noFill/>
        </p:spPr>
        <p:txBody>
          <a:bodyPr wrap="none" rtlCol="0">
            <a:spAutoFit/>
          </a:bodyPr>
          <a:lstStyle/>
          <a:p>
            <a:r>
              <a:rPr lang="en-US" dirty="0" smtClean="0"/>
              <a:t>3  CCD Areal Detectors</a:t>
            </a:r>
            <a:endParaRPr lang="en-US" dirty="0"/>
          </a:p>
        </p:txBody>
      </p:sp>
      <p:sp>
        <p:nvSpPr>
          <p:cNvPr id="8" name="TextBox 7"/>
          <p:cNvSpPr txBox="1"/>
          <p:nvPr/>
        </p:nvSpPr>
        <p:spPr>
          <a:xfrm>
            <a:off x="0" y="2027258"/>
            <a:ext cx="1022786" cy="461665"/>
          </a:xfrm>
          <a:prstGeom prst="rect">
            <a:avLst/>
          </a:prstGeom>
          <a:noFill/>
        </p:spPr>
        <p:txBody>
          <a:bodyPr wrap="none" rtlCol="0">
            <a:spAutoFit/>
          </a:bodyPr>
          <a:lstStyle/>
          <a:p>
            <a:r>
              <a:rPr lang="en-US" dirty="0" smtClean="0"/>
              <a:t>SAXS</a:t>
            </a:r>
            <a:endParaRPr lang="en-US" dirty="0"/>
          </a:p>
        </p:txBody>
      </p:sp>
      <p:sp>
        <p:nvSpPr>
          <p:cNvPr id="9" name="TextBox 8"/>
          <p:cNvSpPr txBox="1"/>
          <p:nvPr/>
        </p:nvSpPr>
        <p:spPr>
          <a:xfrm>
            <a:off x="3250941" y="1351507"/>
            <a:ext cx="1073882" cy="461665"/>
          </a:xfrm>
          <a:prstGeom prst="rect">
            <a:avLst/>
          </a:prstGeom>
          <a:noFill/>
        </p:spPr>
        <p:txBody>
          <a:bodyPr wrap="none" rtlCol="0">
            <a:spAutoFit/>
          </a:bodyPr>
          <a:lstStyle/>
          <a:p>
            <a:r>
              <a:rPr lang="en-US" dirty="0" smtClean="0"/>
              <a:t>MAXS</a:t>
            </a:r>
            <a:endParaRPr lang="en-US" dirty="0"/>
          </a:p>
        </p:txBody>
      </p:sp>
      <p:sp>
        <p:nvSpPr>
          <p:cNvPr id="10" name="TextBox 9"/>
          <p:cNvSpPr txBox="1"/>
          <p:nvPr/>
        </p:nvSpPr>
        <p:spPr>
          <a:xfrm>
            <a:off x="4299632" y="2703009"/>
            <a:ext cx="1091014" cy="461665"/>
          </a:xfrm>
          <a:prstGeom prst="rect">
            <a:avLst/>
          </a:prstGeom>
          <a:noFill/>
        </p:spPr>
        <p:txBody>
          <a:bodyPr wrap="none" rtlCol="0">
            <a:spAutoFit/>
          </a:bodyPr>
          <a:lstStyle/>
          <a:p>
            <a:r>
              <a:rPr lang="en-US" dirty="0" smtClean="0"/>
              <a:t>WAXS</a:t>
            </a:r>
            <a:endParaRPr lang="en-US" dirty="0"/>
          </a:p>
        </p:txBody>
      </p:sp>
      <p:cxnSp>
        <p:nvCxnSpPr>
          <p:cNvPr id="12" name="Straight Arrow Connector 11"/>
          <p:cNvCxnSpPr/>
          <p:nvPr/>
        </p:nvCxnSpPr>
        <p:spPr bwMode="auto">
          <a:xfrm>
            <a:off x="8296308" y="2749608"/>
            <a:ext cx="23305" cy="1176742"/>
          </a:xfrm>
          <a:prstGeom prst="straightConnector1">
            <a:avLst/>
          </a:prstGeom>
          <a:solidFill>
            <a:schemeClr val="accent1"/>
          </a:solidFill>
          <a:ln w="28575" cap="flat" cmpd="sng" algn="ctr">
            <a:solidFill>
              <a:srgbClr val="5E8BC2"/>
            </a:solidFill>
            <a:prstDash val="solid"/>
            <a:round/>
            <a:headEnd type="none" w="med" len="med"/>
            <a:tailEnd type="arrow"/>
          </a:ln>
          <a:effectLst/>
        </p:spPr>
      </p:cxnSp>
      <p:sp>
        <p:nvSpPr>
          <p:cNvPr id="14" name="TextBox 13"/>
          <p:cNvSpPr txBox="1"/>
          <p:nvPr/>
        </p:nvSpPr>
        <p:spPr>
          <a:xfrm>
            <a:off x="7265661" y="4916673"/>
            <a:ext cx="1878339" cy="830997"/>
          </a:xfrm>
          <a:prstGeom prst="rect">
            <a:avLst/>
          </a:prstGeom>
          <a:noFill/>
        </p:spPr>
        <p:txBody>
          <a:bodyPr wrap="none" rtlCol="0">
            <a:spAutoFit/>
          </a:bodyPr>
          <a:lstStyle/>
          <a:p>
            <a:r>
              <a:rPr lang="en-US" dirty="0" smtClean="0"/>
              <a:t>Incident </a:t>
            </a:r>
          </a:p>
          <a:p>
            <a:r>
              <a:rPr lang="en-US" dirty="0" smtClean="0"/>
              <a:t>X-ray Beam</a:t>
            </a:r>
            <a:endParaRPr lang="en-US" dirty="0"/>
          </a:p>
        </p:txBody>
      </p:sp>
      <p:cxnSp>
        <p:nvCxnSpPr>
          <p:cNvPr id="15" name="Straight Arrow Connector 14"/>
          <p:cNvCxnSpPr/>
          <p:nvPr/>
        </p:nvCxnSpPr>
        <p:spPr bwMode="auto">
          <a:xfrm flipV="1">
            <a:off x="8116312" y="4206911"/>
            <a:ext cx="495527" cy="793967"/>
          </a:xfrm>
          <a:prstGeom prst="straightConnector1">
            <a:avLst/>
          </a:prstGeom>
          <a:solidFill>
            <a:schemeClr val="accent1"/>
          </a:solidFill>
          <a:ln w="28575" cap="flat" cmpd="sng" algn="ctr">
            <a:solidFill>
              <a:schemeClr val="tx1"/>
            </a:solidFill>
            <a:prstDash val="solid"/>
            <a:round/>
            <a:headEnd type="none" w="med" len="med"/>
            <a:tailEnd type="arrow"/>
          </a:ln>
          <a:effectLst/>
        </p:spPr>
      </p:cxnSp>
      <p:cxnSp>
        <p:nvCxnSpPr>
          <p:cNvPr id="18" name="Straight Arrow Connector 17"/>
          <p:cNvCxnSpPr/>
          <p:nvPr/>
        </p:nvCxnSpPr>
        <p:spPr bwMode="auto">
          <a:xfrm flipH="1" flipV="1">
            <a:off x="8517700" y="4089460"/>
            <a:ext cx="745734" cy="198065"/>
          </a:xfrm>
          <a:prstGeom prst="straightConnector1">
            <a:avLst/>
          </a:prstGeom>
          <a:solidFill>
            <a:schemeClr val="accent1"/>
          </a:solidFill>
          <a:ln w="19050" cap="flat" cmpd="sng" algn="ctr">
            <a:solidFill>
              <a:srgbClr val="008000"/>
            </a:solidFill>
            <a:prstDash val="solid"/>
            <a:round/>
            <a:headEnd type="none" w="med" len="med"/>
            <a:tailEnd type="arrow"/>
          </a:ln>
          <a:effectLst/>
        </p:spPr>
      </p:cxnSp>
      <p:pic>
        <p:nvPicPr>
          <p:cNvPr id="24" name="Picture 23" descr="Figure 2"/>
          <p:cNvPicPr/>
          <p:nvPr/>
        </p:nvPicPr>
        <p:blipFill rotWithShape="1">
          <a:blip r:embed="rId3"/>
          <a:srcRect l="50520" r="29159"/>
          <a:stretch/>
        </p:blipFill>
        <p:spPr bwMode="auto">
          <a:xfrm>
            <a:off x="1981200" y="3581400"/>
            <a:ext cx="1989262" cy="2590800"/>
          </a:xfrm>
          <a:prstGeom prst="rect">
            <a:avLst/>
          </a:prstGeom>
          <a:noFill/>
          <a:ln w="9525">
            <a:noFill/>
            <a:miter lim="800000"/>
            <a:headEnd/>
            <a:tailEnd/>
          </a:ln>
        </p:spPr>
      </p:pic>
      <p:sp>
        <p:nvSpPr>
          <p:cNvPr id="3" name="TextBox 2"/>
          <p:cNvSpPr txBox="1"/>
          <p:nvPr/>
        </p:nvSpPr>
        <p:spPr>
          <a:xfrm>
            <a:off x="618067" y="6256867"/>
            <a:ext cx="4279086" cy="461665"/>
          </a:xfrm>
          <a:prstGeom prst="rect">
            <a:avLst/>
          </a:prstGeom>
          <a:noFill/>
        </p:spPr>
        <p:txBody>
          <a:bodyPr wrap="none" rtlCol="0">
            <a:spAutoFit/>
          </a:bodyPr>
          <a:lstStyle/>
          <a:p>
            <a:r>
              <a:rPr lang="en-US" dirty="0" smtClean="0"/>
              <a:t>$1.2 M,  Just completed Upgrade</a:t>
            </a:r>
            <a:endParaRPr lang="en-US" dirty="0"/>
          </a:p>
        </p:txBody>
      </p:sp>
    </p:spTree>
    <p:extLst>
      <p:ext uri="{BB962C8B-B14F-4D97-AF65-F5344CB8AC3E}">
        <p14:creationId xmlns:p14="http://schemas.microsoft.com/office/powerpoint/2010/main" val="14358519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4164</TotalTime>
  <Words>958</Words>
  <Application>Microsoft Macintosh PowerPoint</Application>
  <PresentationFormat>On-screen Show (4:3)</PresentationFormat>
  <Paragraphs>226</Paragraphs>
  <Slides>22</Slides>
  <Notes>7</Notes>
  <HiddenSlides>0</HiddenSlides>
  <MMClips>0</MMClips>
  <ScaleCrop>false</ScaleCrop>
  <HeadingPairs>
    <vt:vector size="8" baseType="variant">
      <vt:variant>
        <vt:lpstr>Theme</vt:lpstr>
      </vt:variant>
      <vt:variant>
        <vt:i4>1</vt:i4>
      </vt:variant>
      <vt:variant>
        <vt:lpstr>Links</vt:lpstr>
      </vt:variant>
      <vt:variant>
        <vt:i4>1</vt:i4>
      </vt:variant>
      <vt:variant>
        <vt:lpstr>Embedded OLE Servers</vt:lpstr>
      </vt:variant>
      <vt:variant>
        <vt:i4>2</vt:i4>
      </vt:variant>
      <vt:variant>
        <vt:lpstr>Slide Titles</vt:lpstr>
      </vt:variant>
      <vt:variant>
        <vt:i4>22</vt:i4>
      </vt:variant>
    </vt:vector>
  </HeadingPairs>
  <TitlesOfParts>
    <vt:vector size="26" baseType="lpstr">
      <vt:lpstr>Blank Presentation</vt:lpstr>
      <vt:lpstr>???</vt:lpstr>
      <vt:lpstr>Graph</vt:lpstr>
      <vt:lpstr>Equation</vt:lpstr>
      <vt:lpstr>PowerPoint Presentation</vt:lpstr>
      <vt:lpstr>PowerPoint Presentation</vt:lpstr>
      <vt:lpstr>Bedzyk Group Overview: Atomic Scale View of Interfacial and Nanoscale Processes with X-Rays</vt:lpstr>
      <vt:lpstr>Some X-ray Basics:   Wave Property Structural Info  λ = 0.1 to 10 Å wavelength E-M radiation   X-rays scatter coherently from electrons  Particle Property Compositional Info   Eϒ = 1 to 100 keV energy      Photo effect: Inner shell (K, L) ionization      XRF : Decay of excited ion to ground state by                                         characteristic XRF emission </vt:lpstr>
      <vt:lpstr>PowerPoint Presentation</vt:lpstr>
      <vt:lpstr>PowerPoint Presentation</vt:lpstr>
      <vt:lpstr>PowerPoint Presentation</vt:lpstr>
      <vt:lpstr>Argonne National Laboratory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a new student in the Bedzyk group might expect to be involved with while pursuing their PhD </vt:lpstr>
    </vt:vector>
  </TitlesOfParts>
  <Company>Northwestern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Moreau</dc:creator>
  <cp:lastModifiedBy>Michael Bedzyk</cp:lastModifiedBy>
  <cp:revision>111</cp:revision>
  <cp:lastPrinted>2007-09-26T17:47:10Z</cp:lastPrinted>
  <dcterms:created xsi:type="dcterms:W3CDTF">2010-09-14T15:36:58Z</dcterms:created>
  <dcterms:modified xsi:type="dcterms:W3CDTF">2014-04-01T17:53:53Z</dcterms:modified>
</cp:coreProperties>
</file>